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D6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48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1072" y="17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9F3CA-7DF9-44D5-9B02-3174BF3DCF25}" type="datetimeFigureOut">
              <a:rPr lang="en-US" smtClean="0"/>
              <a:t>3/19/25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B35A-B96D-45FB-88FB-09C649E86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741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9F3CA-7DF9-44D5-9B02-3174BF3DCF25}" type="datetimeFigureOut">
              <a:rPr lang="en-US" smtClean="0"/>
              <a:t>3/19/25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B35A-B96D-45FB-88FB-09C649E86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26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9F3CA-7DF9-44D5-9B02-3174BF3DCF25}" type="datetimeFigureOut">
              <a:rPr lang="en-US" smtClean="0"/>
              <a:t>3/19/25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B35A-B96D-45FB-88FB-09C649E86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84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9F3CA-7DF9-44D5-9B02-3174BF3DCF25}" type="datetimeFigureOut">
              <a:rPr lang="en-US" smtClean="0"/>
              <a:t>3/19/25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B35A-B96D-45FB-88FB-09C649E86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228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9F3CA-7DF9-44D5-9B02-3174BF3DCF25}" type="datetimeFigureOut">
              <a:rPr lang="en-US" smtClean="0"/>
              <a:t>3/19/25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B35A-B96D-45FB-88FB-09C649E86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958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9F3CA-7DF9-44D5-9B02-3174BF3DCF25}" type="datetimeFigureOut">
              <a:rPr lang="en-US" smtClean="0"/>
              <a:t>3/19/25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B35A-B96D-45FB-88FB-09C649E86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32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9F3CA-7DF9-44D5-9B02-3174BF3DCF25}" type="datetimeFigureOut">
              <a:rPr lang="en-US" smtClean="0"/>
              <a:t>3/19/25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B35A-B96D-45FB-88FB-09C649E86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185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9F3CA-7DF9-44D5-9B02-3174BF3DCF25}" type="datetimeFigureOut">
              <a:rPr lang="en-US" smtClean="0"/>
              <a:t>3/19/25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B35A-B96D-45FB-88FB-09C649E86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384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9F3CA-7DF9-44D5-9B02-3174BF3DCF25}" type="datetimeFigureOut">
              <a:rPr lang="en-US" smtClean="0"/>
              <a:t>3/19/25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B35A-B96D-45FB-88FB-09C649E86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724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9F3CA-7DF9-44D5-9B02-3174BF3DCF25}" type="datetimeFigureOut">
              <a:rPr lang="en-US" smtClean="0"/>
              <a:t>3/19/25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B35A-B96D-45FB-88FB-09C649E86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482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9F3CA-7DF9-44D5-9B02-3174BF3DCF25}" type="datetimeFigureOut">
              <a:rPr lang="en-US" smtClean="0"/>
              <a:t>3/19/25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B35A-B96D-45FB-88FB-09C649E86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102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9F3CA-7DF9-44D5-9B02-3174BF3DCF25}" type="datetimeFigureOut">
              <a:rPr lang="en-US" smtClean="0"/>
              <a:t>3/19/25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1B35A-B96D-45FB-88FB-09C649E86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453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6">
            <a:extLst>
              <a:ext uri="{FF2B5EF4-FFF2-40B4-BE49-F238E27FC236}">
                <a16:creationId xmlns:a16="http://schemas.microsoft.com/office/drawing/2014/main" id="{788F6FFE-ADE3-2AF9-1415-BF93C539E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20" y="5558245"/>
            <a:ext cx="5353623" cy="1184581"/>
          </a:xfrm>
          <a:custGeom>
            <a:avLst/>
            <a:gdLst>
              <a:gd name="connsiteX0" fmla="*/ 0 w 5353623"/>
              <a:gd name="connsiteY0" fmla="*/ 0 h 1184581"/>
              <a:gd name="connsiteX1" fmla="*/ 701919 w 5353623"/>
              <a:gd name="connsiteY1" fmla="*/ 0 h 1184581"/>
              <a:gd name="connsiteX2" fmla="*/ 1350303 w 5353623"/>
              <a:gd name="connsiteY2" fmla="*/ 0 h 1184581"/>
              <a:gd name="connsiteX3" fmla="*/ 1945150 w 5353623"/>
              <a:gd name="connsiteY3" fmla="*/ 0 h 1184581"/>
              <a:gd name="connsiteX4" fmla="*/ 2539997 w 5353623"/>
              <a:gd name="connsiteY4" fmla="*/ 0 h 1184581"/>
              <a:gd name="connsiteX5" fmla="*/ 3241916 w 5353623"/>
              <a:gd name="connsiteY5" fmla="*/ 0 h 1184581"/>
              <a:gd name="connsiteX6" fmla="*/ 3890299 w 5353623"/>
              <a:gd name="connsiteY6" fmla="*/ 0 h 1184581"/>
              <a:gd name="connsiteX7" fmla="*/ 4324538 w 5353623"/>
              <a:gd name="connsiteY7" fmla="*/ 0 h 1184581"/>
              <a:gd name="connsiteX8" fmla="*/ 5353623 w 5353623"/>
              <a:gd name="connsiteY8" fmla="*/ 0 h 1184581"/>
              <a:gd name="connsiteX9" fmla="*/ 5353623 w 5353623"/>
              <a:gd name="connsiteY9" fmla="*/ 615982 h 1184581"/>
              <a:gd name="connsiteX10" fmla="*/ 5353623 w 5353623"/>
              <a:gd name="connsiteY10" fmla="*/ 1184581 h 1184581"/>
              <a:gd name="connsiteX11" fmla="*/ 4865848 w 5353623"/>
              <a:gd name="connsiteY11" fmla="*/ 1184581 h 1184581"/>
              <a:gd name="connsiteX12" fmla="*/ 4163929 w 5353623"/>
              <a:gd name="connsiteY12" fmla="*/ 1184581 h 1184581"/>
              <a:gd name="connsiteX13" fmla="*/ 3622618 w 5353623"/>
              <a:gd name="connsiteY13" fmla="*/ 1184581 h 1184581"/>
              <a:gd name="connsiteX14" fmla="*/ 2920699 w 5353623"/>
              <a:gd name="connsiteY14" fmla="*/ 1184581 h 1184581"/>
              <a:gd name="connsiteX15" fmla="*/ 2432924 w 5353623"/>
              <a:gd name="connsiteY15" fmla="*/ 1184581 h 1184581"/>
              <a:gd name="connsiteX16" fmla="*/ 1998686 w 5353623"/>
              <a:gd name="connsiteY16" fmla="*/ 1184581 h 1184581"/>
              <a:gd name="connsiteX17" fmla="*/ 1564448 w 5353623"/>
              <a:gd name="connsiteY17" fmla="*/ 1184581 h 1184581"/>
              <a:gd name="connsiteX18" fmla="*/ 916064 w 5353623"/>
              <a:gd name="connsiteY18" fmla="*/ 1184581 h 1184581"/>
              <a:gd name="connsiteX19" fmla="*/ 0 w 5353623"/>
              <a:gd name="connsiteY19" fmla="*/ 1184581 h 1184581"/>
              <a:gd name="connsiteX20" fmla="*/ 0 w 5353623"/>
              <a:gd name="connsiteY20" fmla="*/ 592291 h 1184581"/>
              <a:gd name="connsiteX21" fmla="*/ 0 w 5353623"/>
              <a:gd name="connsiteY21" fmla="*/ 0 h 1184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353623" h="1184581" fill="none" extrusionOk="0">
                <a:moveTo>
                  <a:pt x="0" y="0"/>
                </a:moveTo>
                <a:cubicBezTo>
                  <a:pt x="140541" y="-10814"/>
                  <a:pt x="523744" y="4083"/>
                  <a:pt x="701919" y="0"/>
                </a:cubicBezTo>
                <a:cubicBezTo>
                  <a:pt x="880094" y="-4083"/>
                  <a:pt x="1042333" y="60446"/>
                  <a:pt x="1350303" y="0"/>
                </a:cubicBezTo>
                <a:cubicBezTo>
                  <a:pt x="1658273" y="-60446"/>
                  <a:pt x="1791885" y="62107"/>
                  <a:pt x="1945150" y="0"/>
                </a:cubicBezTo>
                <a:cubicBezTo>
                  <a:pt x="2098415" y="-62107"/>
                  <a:pt x="2286660" y="50426"/>
                  <a:pt x="2539997" y="0"/>
                </a:cubicBezTo>
                <a:cubicBezTo>
                  <a:pt x="2793334" y="-50426"/>
                  <a:pt x="2997678" y="8059"/>
                  <a:pt x="3241916" y="0"/>
                </a:cubicBezTo>
                <a:cubicBezTo>
                  <a:pt x="3486154" y="-8059"/>
                  <a:pt x="3661213" y="25928"/>
                  <a:pt x="3890299" y="0"/>
                </a:cubicBezTo>
                <a:cubicBezTo>
                  <a:pt x="4119385" y="-25928"/>
                  <a:pt x="4234740" y="39160"/>
                  <a:pt x="4324538" y="0"/>
                </a:cubicBezTo>
                <a:cubicBezTo>
                  <a:pt x="4414336" y="-39160"/>
                  <a:pt x="5009571" y="118806"/>
                  <a:pt x="5353623" y="0"/>
                </a:cubicBezTo>
                <a:cubicBezTo>
                  <a:pt x="5413419" y="197361"/>
                  <a:pt x="5315828" y="465956"/>
                  <a:pt x="5353623" y="615982"/>
                </a:cubicBezTo>
                <a:cubicBezTo>
                  <a:pt x="5391418" y="766008"/>
                  <a:pt x="5291871" y="1054023"/>
                  <a:pt x="5353623" y="1184581"/>
                </a:cubicBezTo>
                <a:cubicBezTo>
                  <a:pt x="5230324" y="1200981"/>
                  <a:pt x="5021850" y="1128448"/>
                  <a:pt x="4865848" y="1184581"/>
                </a:cubicBezTo>
                <a:cubicBezTo>
                  <a:pt x="4709847" y="1240714"/>
                  <a:pt x="4337248" y="1176864"/>
                  <a:pt x="4163929" y="1184581"/>
                </a:cubicBezTo>
                <a:cubicBezTo>
                  <a:pt x="3990610" y="1192298"/>
                  <a:pt x="3748716" y="1183413"/>
                  <a:pt x="3622618" y="1184581"/>
                </a:cubicBezTo>
                <a:cubicBezTo>
                  <a:pt x="3496520" y="1185749"/>
                  <a:pt x="3150691" y="1120279"/>
                  <a:pt x="2920699" y="1184581"/>
                </a:cubicBezTo>
                <a:cubicBezTo>
                  <a:pt x="2690707" y="1248883"/>
                  <a:pt x="2640526" y="1160847"/>
                  <a:pt x="2432924" y="1184581"/>
                </a:cubicBezTo>
                <a:cubicBezTo>
                  <a:pt x="2225323" y="1208315"/>
                  <a:pt x="2214362" y="1181410"/>
                  <a:pt x="1998686" y="1184581"/>
                </a:cubicBezTo>
                <a:cubicBezTo>
                  <a:pt x="1783010" y="1187752"/>
                  <a:pt x="1724640" y="1146846"/>
                  <a:pt x="1564448" y="1184581"/>
                </a:cubicBezTo>
                <a:cubicBezTo>
                  <a:pt x="1404256" y="1222316"/>
                  <a:pt x="1133976" y="1167148"/>
                  <a:pt x="916064" y="1184581"/>
                </a:cubicBezTo>
                <a:cubicBezTo>
                  <a:pt x="698152" y="1202014"/>
                  <a:pt x="260446" y="1150878"/>
                  <a:pt x="0" y="1184581"/>
                </a:cubicBezTo>
                <a:cubicBezTo>
                  <a:pt x="-35933" y="1055846"/>
                  <a:pt x="35799" y="869277"/>
                  <a:pt x="0" y="592291"/>
                </a:cubicBezTo>
                <a:cubicBezTo>
                  <a:pt x="-35799" y="315305"/>
                  <a:pt x="31804" y="178509"/>
                  <a:pt x="0" y="0"/>
                </a:cubicBezTo>
                <a:close/>
              </a:path>
              <a:path w="5353623" h="1184581" stroke="0" extrusionOk="0">
                <a:moveTo>
                  <a:pt x="0" y="0"/>
                </a:moveTo>
                <a:cubicBezTo>
                  <a:pt x="181500" y="-14117"/>
                  <a:pt x="357468" y="50734"/>
                  <a:pt x="541311" y="0"/>
                </a:cubicBezTo>
                <a:cubicBezTo>
                  <a:pt x="725154" y="-50734"/>
                  <a:pt x="829105" y="22766"/>
                  <a:pt x="975549" y="0"/>
                </a:cubicBezTo>
                <a:cubicBezTo>
                  <a:pt x="1121993" y="-22766"/>
                  <a:pt x="1357696" y="54149"/>
                  <a:pt x="1677469" y="0"/>
                </a:cubicBezTo>
                <a:cubicBezTo>
                  <a:pt x="1997242" y="-54149"/>
                  <a:pt x="2068165" y="36832"/>
                  <a:pt x="2218779" y="0"/>
                </a:cubicBezTo>
                <a:cubicBezTo>
                  <a:pt x="2369393" y="-36832"/>
                  <a:pt x="2569202" y="23294"/>
                  <a:pt x="2760090" y="0"/>
                </a:cubicBezTo>
                <a:cubicBezTo>
                  <a:pt x="2950978" y="-23294"/>
                  <a:pt x="3259544" y="43409"/>
                  <a:pt x="3462010" y="0"/>
                </a:cubicBezTo>
                <a:cubicBezTo>
                  <a:pt x="3664476" y="-43409"/>
                  <a:pt x="3769706" y="17640"/>
                  <a:pt x="3949784" y="0"/>
                </a:cubicBezTo>
                <a:cubicBezTo>
                  <a:pt x="4129862" y="-17640"/>
                  <a:pt x="4309893" y="48394"/>
                  <a:pt x="4651704" y="0"/>
                </a:cubicBezTo>
                <a:cubicBezTo>
                  <a:pt x="4993515" y="-48394"/>
                  <a:pt x="5075564" y="51456"/>
                  <a:pt x="5353623" y="0"/>
                </a:cubicBezTo>
                <a:cubicBezTo>
                  <a:pt x="5357810" y="137910"/>
                  <a:pt x="5349129" y="333995"/>
                  <a:pt x="5353623" y="592291"/>
                </a:cubicBezTo>
                <a:cubicBezTo>
                  <a:pt x="5358117" y="850587"/>
                  <a:pt x="5291830" y="968010"/>
                  <a:pt x="5353623" y="1184581"/>
                </a:cubicBezTo>
                <a:cubicBezTo>
                  <a:pt x="5124021" y="1242050"/>
                  <a:pt x="4934927" y="1132267"/>
                  <a:pt x="4705240" y="1184581"/>
                </a:cubicBezTo>
                <a:cubicBezTo>
                  <a:pt x="4475553" y="1236895"/>
                  <a:pt x="4218265" y="1129553"/>
                  <a:pt x="4003320" y="1184581"/>
                </a:cubicBezTo>
                <a:cubicBezTo>
                  <a:pt x="3788375" y="1239609"/>
                  <a:pt x="3576360" y="1157477"/>
                  <a:pt x="3301401" y="1184581"/>
                </a:cubicBezTo>
                <a:cubicBezTo>
                  <a:pt x="3026442" y="1211685"/>
                  <a:pt x="2981401" y="1141400"/>
                  <a:pt x="2813626" y="1184581"/>
                </a:cubicBezTo>
                <a:cubicBezTo>
                  <a:pt x="2645851" y="1227762"/>
                  <a:pt x="2422374" y="1140346"/>
                  <a:pt x="2218779" y="1184581"/>
                </a:cubicBezTo>
                <a:cubicBezTo>
                  <a:pt x="2015184" y="1228816"/>
                  <a:pt x="1856323" y="1153355"/>
                  <a:pt x="1516860" y="1184581"/>
                </a:cubicBezTo>
                <a:cubicBezTo>
                  <a:pt x="1177397" y="1215807"/>
                  <a:pt x="1210840" y="1179813"/>
                  <a:pt x="922013" y="1184581"/>
                </a:cubicBezTo>
                <a:cubicBezTo>
                  <a:pt x="633186" y="1189349"/>
                  <a:pt x="417797" y="1074055"/>
                  <a:pt x="0" y="1184581"/>
                </a:cubicBezTo>
                <a:cubicBezTo>
                  <a:pt x="-62005" y="949092"/>
                  <a:pt x="566" y="757048"/>
                  <a:pt x="0" y="615982"/>
                </a:cubicBezTo>
                <a:cubicBezTo>
                  <a:pt x="-566" y="474916"/>
                  <a:pt x="2716" y="257558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2E74B5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vert="horz" wrap="square" lIns="144000" tIns="45720" rIns="3600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PHSE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sz="1100" i="1" dirty="0">
                <a:solidFill>
                  <a:srgbClr val="000000"/>
                </a:solidFill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Dreams and Goals</a:t>
            </a:r>
            <a:r>
              <a:rPr kumimoji="0" lang="en-US" altLang="en-US" sz="110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altLang="en-US" sz="1100" dirty="0">
                <a:solidFill>
                  <a:srgbClr val="000000"/>
                </a:solidFill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creating a ‘treasure chest of success’</a:t>
            </a:r>
            <a: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, steps to </a:t>
            </a:r>
            <a:b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goals, working together to achieve goals, overcoming obstacles.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sz="1100" i="1" dirty="0">
                <a:solidFill>
                  <a:srgbClr val="000000"/>
                </a:solidFill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Healthy Me</a:t>
            </a:r>
            <a:r>
              <a:rPr kumimoji="0" lang="en-US" altLang="en-US" sz="110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– what is </a:t>
            </a:r>
            <a:r>
              <a:rPr lang="en-US" altLang="en-US" sz="1100" dirty="0">
                <a:solidFill>
                  <a:srgbClr val="000000"/>
                </a:solidFill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being healthy, making healthy choices, keeping myself clean and healthy, understanding medicine safety and road safety.</a:t>
            </a:r>
            <a:endParaRPr kumimoji="0" lang="en-US" altLang="en-US" sz="11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7BDF1-5CDA-AF52-CB63-173BFDA5D317}"/>
              </a:ext>
            </a:extLst>
          </p:cNvPr>
          <p:cNvGrpSpPr/>
          <p:nvPr/>
        </p:nvGrpSpPr>
        <p:grpSpPr>
          <a:xfrm>
            <a:off x="407176" y="3046144"/>
            <a:ext cx="4927358" cy="2413588"/>
            <a:chOff x="397396" y="3373434"/>
            <a:chExt cx="4927358" cy="2413588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012A45B8-5A5C-2207-897F-D474447982B6}"/>
                </a:ext>
              </a:extLst>
            </p:cNvPr>
            <p:cNvGrpSpPr/>
            <p:nvPr/>
          </p:nvGrpSpPr>
          <p:grpSpPr>
            <a:xfrm>
              <a:off x="397396" y="3373434"/>
              <a:ext cx="4927358" cy="2413588"/>
              <a:chOff x="610444" y="2992399"/>
              <a:chExt cx="4927358" cy="1728000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84A8DCE8-5485-28DD-2BC4-377691E135C9}"/>
                  </a:ext>
                </a:extLst>
              </p:cNvPr>
              <p:cNvGrpSpPr/>
              <p:nvPr/>
            </p:nvGrpSpPr>
            <p:grpSpPr>
              <a:xfrm>
                <a:off x="1267695" y="2992399"/>
                <a:ext cx="4270107" cy="1728000"/>
                <a:chOff x="1318456" y="2693758"/>
                <a:chExt cx="4270107" cy="1979614"/>
              </a:xfrm>
            </p:grpSpPr>
            <p:sp>
              <p:nvSpPr>
                <p:cNvPr id="8" name="Arrow: Pentagon 19">
                  <a:extLst>
                    <a:ext uri="{FF2B5EF4-FFF2-40B4-BE49-F238E27FC236}">
                      <a16:creationId xmlns:a16="http://schemas.microsoft.com/office/drawing/2014/main" id="{7AABC440-F436-8B99-C60B-31D323C5B5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05881" y="2693759"/>
                  <a:ext cx="3282682" cy="1979613"/>
                </a:xfrm>
                <a:prstGeom prst="homePlate">
                  <a:avLst>
                    <a:gd name="adj" fmla="val 0"/>
                  </a:avLst>
                </a:prstGeom>
                <a:solidFill>
                  <a:srgbClr val="BDD6E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36000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altLang="en-US" sz="1200" b="1" dirty="0">
                      <a:solidFill>
                        <a:srgbClr val="000000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HOT AND COLD PLACES</a:t>
                  </a:r>
                  <a:endParaRPr kumimoji="0" lang="en-US" altLang="en-US" sz="1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After half term we will be covering our </a:t>
                  </a:r>
                  <a:r>
                    <a:rPr lang="en-US" altLang="en-US" sz="1100" dirty="0">
                      <a:solidFill>
                        <a:srgbClr val="000000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first</a:t>
                  </a:r>
                  <a:r>
                    <a:rPr kumimoji="0" lang="en-US" altLang="en-US" sz="11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 geography topic, ‘</a:t>
                  </a:r>
                  <a:r>
                    <a:rPr lang="en-US" altLang="en-US" sz="1100" dirty="0">
                      <a:solidFill>
                        <a:srgbClr val="000000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Hot and Cold Places</a:t>
                  </a:r>
                  <a:r>
                    <a:rPr kumimoji="0" lang="en-US" altLang="en-US" sz="11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’. The children will be learning about:</a:t>
                  </a:r>
                </a:p>
                <a:p>
                  <a:pPr marL="171450" marR="0" lvl="0" indent="-17145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30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</a:pPr>
                  <a:r>
                    <a:rPr lang="en-US" altLang="en-US" sz="1100" dirty="0">
                      <a:solidFill>
                        <a:srgbClr val="000000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Geographical locations</a:t>
                  </a:r>
                  <a:endParaRPr kumimoji="0" lang="en-US" altLang="en-US" sz="11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marL="171450" marR="0" lvl="0" indent="-17145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30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</a:pPr>
                  <a:r>
                    <a:rPr lang="en-US" altLang="en-US" sz="1100" dirty="0">
                      <a:solidFill>
                        <a:srgbClr val="000000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Physical features</a:t>
                  </a:r>
                  <a:endParaRPr kumimoji="0" lang="en-US" altLang="en-US" sz="11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marL="171450" marR="0" lvl="0" indent="-17145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30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</a:pPr>
                  <a:r>
                    <a:rPr kumimoji="0" lang="en-US" altLang="en-US" sz="11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Animals and </a:t>
                  </a:r>
                  <a:r>
                    <a:rPr lang="en-US" altLang="en-US" sz="1100" dirty="0">
                      <a:solidFill>
                        <a:srgbClr val="000000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ha</a:t>
                  </a:r>
                  <a:r>
                    <a:rPr kumimoji="0" lang="en-US" altLang="en-US" sz="11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bitats</a:t>
                  </a:r>
                </a:p>
                <a:p>
                  <a:pPr marL="171450" marR="0" lvl="0" indent="-17145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30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</a:pPr>
                  <a:r>
                    <a:rPr kumimoji="0" lang="en-US" altLang="en-US" sz="11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What it would be like to visit</a:t>
                  </a:r>
                </a:p>
                <a:p>
                  <a:pPr marL="171450" marR="0" lvl="0" indent="-17145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30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</a:pPr>
                  <a:r>
                    <a:rPr lang="en-US" altLang="en-US" sz="1100" dirty="0">
                      <a:solidFill>
                        <a:srgbClr val="000000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Creating and comparing </a:t>
                  </a:r>
                </a:p>
                <a:p>
                  <a:pPr marR="0" lvl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300"/>
                    </a:spcAft>
                    <a:buClrTx/>
                    <a:buSzTx/>
                    <a:tabLst/>
                  </a:pPr>
                  <a:r>
                    <a:rPr lang="en-US" altLang="en-US" sz="1100" dirty="0">
                      <a:solidFill>
                        <a:srgbClr val="000000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      a packing list when visiting</a:t>
                  </a:r>
                  <a:endParaRPr kumimoji="0" lang="en-US" altLang="en-US" sz="11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marL="171450" marR="0" lvl="0" indent="-17145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30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</a:pPr>
                  <a:endParaRPr kumimoji="0" lang="en-US" altLang="en-US" sz="12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9" name="Isosceles Triangle 28">
                  <a:extLst>
                    <a:ext uri="{FF2B5EF4-FFF2-40B4-BE49-F238E27FC236}">
                      <a16:creationId xmlns:a16="http://schemas.microsoft.com/office/drawing/2014/main" id="{F4F17CCD-5AE2-617C-F347-1C12A797442C}"/>
                    </a:ext>
                  </a:extLst>
                </p:cNvPr>
                <p:cNvSpPr/>
                <p:nvPr/>
              </p:nvSpPr>
              <p:spPr>
                <a:xfrm rot="16200000">
                  <a:off x="822362" y="3189852"/>
                  <a:ext cx="1979613" cy="987426"/>
                </a:xfrm>
                <a:prstGeom prst="triangle">
                  <a:avLst/>
                </a:prstGeom>
                <a:solidFill>
                  <a:srgbClr val="BDD6EE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F5195297-A909-5FEF-696B-33D43B23A3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 rot="20911717">
                <a:off x="610444" y="3137229"/>
                <a:ext cx="1495173" cy="1267928"/>
              </a:xfrm>
              <a:prstGeom prst="rect">
                <a:avLst/>
              </a:prstGeom>
            </p:spPr>
          </p:pic>
        </p:grpSp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B5F8F1BF-2C49-DAB4-344C-39218FF342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 rot="482988">
              <a:off x="4099583" y="4197733"/>
              <a:ext cx="987427" cy="15071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2" name="Picture 8" descr="Jigsaw">
            <a:extLst>
              <a:ext uri="{FF2B5EF4-FFF2-40B4-BE49-F238E27FC236}">
                <a16:creationId xmlns:a16="http://schemas.microsoft.com/office/drawing/2014/main" id="{AB17B564-2929-E36A-8DDE-69A8EE4AD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891" y="5796118"/>
            <a:ext cx="930876" cy="32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94243FC6-5EDB-ABB1-7DDF-2D0D198058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26" y="112459"/>
            <a:ext cx="4892906" cy="753777"/>
          </a:xfrm>
          <a:prstGeom prst="rect">
            <a:avLst/>
          </a:prstGeom>
          <a:solidFill>
            <a:srgbClr val="7030A0">
              <a:alpha val="60000"/>
            </a:srgbClr>
          </a:solidFill>
          <a:ln>
            <a:noFill/>
          </a:ln>
        </p:spPr>
        <p:txBody>
          <a:bodyPr vert="horz" wrap="square" lIns="91440" tIns="45720" rIns="50400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Letters for Learners"/>
                <a:ea typeface="Calibri" panose="020F0502020204030204" pitchFamily="34" charset="0"/>
                <a:cs typeface="Calibri" panose="020F0502020204030204" pitchFamily="34" charset="0"/>
              </a:rPr>
              <a:t>Year 1 Knowledge Organiser </a:t>
            </a:r>
            <a:b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Letters for Learners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Letters for Learners"/>
                <a:ea typeface="Calibri" panose="020F0502020204030204" pitchFamily="34" charset="0"/>
                <a:cs typeface="Calibri" panose="020F0502020204030204" pitchFamily="34" charset="0"/>
              </a:rPr>
              <a:t>FOUNDATION SUBJECTS (Spring term) 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F63462-9E66-AFD9-7DC7-509F0DE1D028}"/>
              </a:ext>
            </a:extLst>
          </p:cNvPr>
          <p:cNvSpPr/>
          <p:nvPr/>
        </p:nvSpPr>
        <p:spPr>
          <a:xfrm>
            <a:off x="5671226" y="5459732"/>
            <a:ext cx="4131491" cy="1305083"/>
          </a:xfrm>
          <a:prstGeom prst="rect">
            <a:avLst/>
          </a:prstGeom>
          <a:solidFill>
            <a:srgbClr val="FFC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44000" tIns="45720" rIns="144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kumimoji="0" lang="en-US" altLang="en-US" sz="12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FOOD TECHNOLOGY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children are taken to the Food Technology room</a:t>
            </a:r>
            <a:br>
              <a:rPr lang="en-US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 cook or bake two or three times each half term. The </a:t>
            </a:r>
            <a:br>
              <a:rPr lang="en-US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first half term the children will be making </a:t>
            </a:r>
            <a:r>
              <a:rPr lang="en-US" sz="1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yeti cup cakes</a:t>
            </a:r>
            <a:r>
              <a:rPr lang="en-US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pizza pin wheels and </a:t>
            </a:r>
            <a:r>
              <a:rPr lang="en-US" sz="1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heart biscuits</a:t>
            </a:r>
            <a:r>
              <a:rPr lang="en-US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After half term they will make </a:t>
            </a:r>
            <a:r>
              <a:rPr lang="en-US" sz="1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pasta salad </a:t>
            </a:r>
            <a:r>
              <a:rPr lang="en-US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and Easter nests. </a:t>
            </a:r>
            <a:endParaRPr lang="en-US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6">
            <a:extLst>
              <a:ext uri="{FF2B5EF4-FFF2-40B4-BE49-F238E27FC236}">
                <a16:creationId xmlns:a16="http://schemas.microsoft.com/office/drawing/2014/main" id="{8A99286D-2EDB-3D66-8795-B3BC0773F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6951" y="167082"/>
            <a:ext cx="4696830" cy="995816"/>
          </a:xfrm>
          <a:custGeom>
            <a:avLst/>
            <a:gdLst>
              <a:gd name="connsiteX0" fmla="*/ 0 w 4696830"/>
              <a:gd name="connsiteY0" fmla="*/ 73302 h 995816"/>
              <a:gd name="connsiteX1" fmla="*/ 73302 w 4696830"/>
              <a:gd name="connsiteY1" fmla="*/ 0 h 995816"/>
              <a:gd name="connsiteX2" fmla="*/ 814339 w 4696830"/>
              <a:gd name="connsiteY2" fmla="*/ 0 h 995816"/>
              <a:gd name="connsiteX3" fmla="*/ 1418869 w 4696830"/>
              <a:gd name="connsiteY3" fmla="*/ 0 h 995816"/>
              <a:gd name="connsiteX4" fmla="*/ 1977897 w 4696830"/>
              <a:gd name="connsiteY4" fmla="*/ 0 h 995816"/>
              <a:gd name="connsiteX5" fmla="*/ 2673431 w 4696830"/>
              <a:gd name="connsiteY5" fmla="*/ 0 h 995816"/>
              <a:gd name="connsiteX6" fmla="*/ 3277961 w 4696830"/>
              <a:gd name="connsiteY6" fmla="*/ 0 h 995816"/>
              <a:gd name="connsiteX7" fmla="*/ 4018998 w 4696830"/>
              <a:gd name="connsiteY7" fmla="*/ 0 h 995816"/>
              <a:gd name="connsiteX8" fmla="*/ 4623528 w 4696830"/>
              <a:gd name="connsiteY8" fmla="*/ 0 h 995816"/>
              <a:gd name="connsiteX9" fmla="*/ 4696830 w 4696830"/>
              <a:gd name="connsiteY9" fmla="*/ 73302 h 995816"/>
              <a:gd name="connsiteX10" fmla="*/ 4696830 w 4696830"/>
              <a:gd name="connsiteY10" fmla="*/ 480924 h 995816"/>
              <a:gd name="connsiteX11" fmla="*/ 4696830 w 4696830"/>
              <a:gd name="connsiteY11" fmla="*/ 922514 h 995816"/>
              <a:gd name="connsiteX12" fmla="*/ 4623528 w 4696830"/>
              <a:gd name="connsiteY12" fmla="*/ 995816 h 995816"/>
              <a:gd name="connsiteX13" fmla="*/ 3973496 w 4696830"/>
              <a:gd name="connsiteY13" fmla="*/ 995816 h 995816"/>
              <a:gd name="connsiteX14" fmla="*/ 3414468 w 4696830"/>
              <a:gd name="connsiteY14" fmla="*/ 995816 h 995816"/>
              <a:gd name="connsiteX15" fmla="*/ 2764436 w 4696830"/>
              <a:gd name="connsiteY15" fmla="*/ 995816 h 995816"/>
              <a:gd name="connsiteX16" fmla="*/ 2023399 w 4696830"/>
              <a:gd name="connsiteY16" fmla="*/ 995816 h 995816"/>
              <a:gd name="connsiteX17" fmla="*/ 1373367 w 4696830"/>
              <a:gd name="connsiteY17" fmla="*/ 995816 h 995816"/>
              <a:gd name="connsiteX18" fmla="*/ 859841 w 4696830"/>
              <a:gd name="connsiteY18" fmla="*/ 995816 h 995816"/>
              <a:gd name="connsiteX19" fmla="*/ 73302 w 4696830"/>
              <a:gd name="connsiteY19" fmla="*/ 995816 h 995816"/>
              <a:gd name="connsiteX20" fmla="*/ 0 w 4696830"/>
              <a:gd name="connsiteY20" fmla="*/ 922514 h 995816"/>
              <a:gd name="connsiteX21" fmla="*/ 0 w 4696830"/>
              <a:gd name="connsiteY21" fmla="*/ 506400 h 995816"/>
              <a:gd name="connsiteX22" fmla="*/ 0 w 4696830"/>
              <a:gd name="connsiteY22" fmla="*/ 73302 h 995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696830" h="995816" extrusionOk="0">
                <a:moveTo>
                  <a:pt x="0" y="73302"/>
                </a:moveTo>
                <a:cubicBezTo>
                  <a:pt x="-2572" y="31232"/>
                  <a:pt x="29080" y="1403"/>
                  <a:pt x="73302" y="0"/>
                </a:cubicBezTo>
                <a:cubicBezTo>
                  <a:pt x="329350" y="-8727"/>
                  <a:pt x="445098" y="-28286"/>
                  <a:pt x="814339" y="0"/>
                </a:cubicBezTo>
                <a:cubicBezTo>
                  <a:pt x="1183580" y="28286"/>
                  <a:pt x="1199185" y="-9513"/>
                  <a:pt x="1418869" y="0"/>
                </a:cubicBezTo>
                <a:cubicBezTo>
                  <a:pt x="1638553" y="9513"/>
                  <a:pt x="1822504" y="1802"/>
                  <a:pt x="1977897" y="0"/>
                </a:cubicBezTo>
                <a:cubicBezTo>
                  <a:pt x="2133290" y="-1802"/>
                  <a:pt x="2336756" y="6786"/>
                  <a:pt x="2673431" y="0"/>
                </a:cubicBezTo>
                <a:cubicBezTo>
                  <a:pt x="3010106" y="-6786"/>
                  <a:pt x="3017767" y="28794"/>
                  <a:pt x="3277961" y="0"/>
                </a:cubicBezTo>
                <a:cubicBezTo>
                  <a:pt x="3538155" y="-28794"/>
                  <a:pt x="3801571" y="12145"/>
                  <a:pt x="4018998" y="0"/>
                </a:cubicBezTo>
                <a:cubicBezTo>
                  <a:pt x="4236425" y="-12145"/>
                  <a:pt x="4420694" y="22579"/>
                  <a:pt x="4623528" y="0"/>
                </a:cubicBezTo>
                <a:cubicBezTo>
                  <a:pt x="4663522" y="810"/>
                  <a:pt x="4696097" y="31968"/>
                  <a:pt x="4696830" y="73302"/>
                </a:cubicBezTo>
                <a:cubicBezTo>
                  <a:pt x="4694106" y="195681"/>
                  <a:pt x="4690520" y="292882"/>
                  <a:pt x="4696830" y="480924"/>
                </a:cubicBezTo>
                <a:cubicBezTo>
                  <a:pt x="4703140" y="668966"/>
                  <a:pt x="4675128" y="821261"/>
                  <a:pt x="4696830" y="922514"/>
                </a:cubicBezTo>
                <a:cubicBezTo>
                  <a:pt x="4698390" y="961456"/>
                  <a:pt x="4666949" y="993922"/>
                  <a:pt x="4623528" y="995816"/>
                </a:cubicBezTo>
                <a:cubicBezTo>
                  <a:pt x="4471986" y="970093"/>
                  <a:pt x="4278721" y="1007737"/>
                  <a:pt x="3973496" y="995816"/>
                </a:cubicBezTo>
                <a:cubicBezTo>
                  <a:pt x="3668271" y="983895"/>
                  <a:pt x="3690232" y="1017022"/>
                  <a:pt x="3414468" y="995816"/>
                </a:cubicBezTo>
                <a:cubicBezTo>
                  <a:pt x="3138704" y="974610"/>
                  <a:pt x="2900671" y="965259"/>
                  <a:pt x="2764436" y="995816"/>
                </a:cubicBezTo>
                <a:cubicBezTo>
                  <a:pt x="2628201" y="1026373"/>
                  <a:pt x="2214131" y="1023546"/>
                  <a:pt x="2023399" y="995816"/>
                </a:cubicBezTo>
                <a:cubicBezTo>
                  <a:pt x="1832667" y="968086"/>
                  <a:pt x="1568240" y="976488"/>
                  <a:pt x="1373367" y="995816"/>
                </a:cubicBezTo>
                <a:cubicBezTo>
                  <a:pt x="1178494" y="1015144"/>
                  <a:pt x="1104185" y="980944"/>
                  <a:pt x="859841" y="995816"/>
                </a:cubicBezTo>
                <a:cubicBezTo>
                  <a:pt x="615497" y="1010688"/>
                  <a:pt x="381080" y="1034139"/>
                  <a:pt x="73302" y="995816"/>
                </a:cubicBezTo>
                <a:cubicBezTo>
                  <a:pt x="37428" y="993081"/>
                  <a:pt x="-2030" y="966221"/>
                  <a:pt x="0" y="922514"/>
                </a:cubicBezTo>
                <a:cubicBezTo>
                  <a:pt x="6970" y="838723"/>
                  <a:pt x="15737" y="633194"/>
                  <a:pt x="0" y="506400"/>
                </a:cubicBezTo>
                <a:cubicBezTo>
                  <a:pt x="-15737" y="379606"/>
                  <a:pt x="-19488" y="175975"/>
                  <a:pt x="0" y="73302"/>
                </a:cubicBezTo>
                <a:close/>
              </a:path>
            </a:pathLst>
          </a:custGeom>
          <a:noFill/>
          <a:ln w="12700">
            <a:solidFill>
              <a:srgbClr val="7030A0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736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115200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COMPUTING</a:t>
            </a:r>
            <a:endParaRPr kumimoji="0" lang="en-US" altLang="en-US" sz="1000" b="1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Letters for Learner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In computing, topics covered include, following and creating simple instructions</a:t>
            </a:r>
            <a:r>
              <a:rPr lang="en-US" altLang="en-US" sz="1100" dirty="0">
                <a:solidFill>
                  <a:srgbClr val="000000"/>
                </a:solidFill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rPr>
              <a:t>, correcting errors in an algorithm or program (‘debugging’)</a:t>
            </a:r>
            <a:r>
              <a:rPr lang="en-US" sz="1100" i="0" dirty="0">
                <a:solidFill>
                  <a:srgbClr val="000000"/>
                </a:solidFill>
                <a:latin typeface="Letters for Learners"/>
                <a:cs typeface="Times New Roman" panose="02020603050405020304" pitchFamily="18" charset="0"/>
              </a:rPr>
              <a:t>, using the directional</a:t>
            </a:r>
            <a:r>
              <a:rPr lang="en-US" sz="1100" dirty="0">
                <a:solidFill>
                  <a:srgbClr val="000000"/>
                </a:solidFill>
                <a:latin typeface="Letters for Learners"/>
                <a:cs typeface="Times New Roman" panose="02020603050405020304" pitchFamily="18" charset="0"/>
              </a:rPr>
              <a:t> and undo keys and learning how to create and debug a simple algorithm. </a:t>
            </a:r>
            <a:endParaRPr kumimoji="0" lang="en-GB" altLang="en-US" sz="800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D8831E56-6758-B622-B8E8-FA14266D3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Rectangle 20">
            <a:extLst>
              <a:ext uri="{FF2B5EF4-FFF2-40B4-BE49-F238E27FC236}">
                <a16:creationId xmlns:a16="http://schemas.microsoft.com/office/drawing/2014/main" id="{D3586593-409A-E4FD-FD98-4D9FA9869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22">
            <a:extLst>
              <a:ext uri="{FF2B5EF4-FFF2-40B4-BE49-F238E27FC236}">
                <a16:creationId xmlns:a16="http://schemas.microsoft.com/office/drawing/2014/main" id="{4D20D971-DBC9-604A-A863-A125975720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407" y="874239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B305598-2025-573D-21C8-1487BA5ADC71}"/>
              </a:ext>
            </a:extLst>
          </p:cNvPr>
          <p:cNvGrpSpPr/>
          <p:nvPr/>
        </p:nvGrpSpPr>
        <p:grpSpPr>
          <a:xfrm>
            <a:off x="304690" y="1024509"/>
            <a:ext cx="4477133" cy="1945501"/>
            <a:chOff x="201406" y="4731614"/>
            <a:chExt cx="4477133" cy="1957817"/>
          </a:xfrm>
        </p:grpSpPr>
        <p:sp>
          <p:nvSpPr>
            <p:cNvPr id="9" name="Arrow: Pentagon 20">
              <a:extLst>
                <a:ext uri="{FF2B5EF4-FFF2-40B4-BE49-F238E27FC236}">
                  <a16:creationId xmlns:a16="http://schemas.microsoft.com/office/drawing/2014/main" id="{AFA2F3B1-5FC7-C04F-8C1F-483E59189E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406" y="4735485"/>
              <a:ext cx="3490341" cy="1953946"/>
            </a:xfrm>
            <a:prstGeom prst="homePlate">
              <a:avLst>
                <a:gd name="adj" fmla="val 0"/>
              </a:avLst>
            </a:prstGeom>
            <a:solidFill>
              <a:srgbClr val="BDD6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0000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r>
                <a:rPr lang="en-US" altLang="en-US" sz="1200" b="1" dirty="0">
                  <a:solidFill>
                    <a:srgbClr val="000000"/>
                  </a:solidFill>
                  <a:latin typeface="Letters for Learners"/>
                  <a:ea typeface="Calibri" panose="020F0502020204030204" pitchFamily="34" charset="0"/>
                  <a:cs typeface="Times New Roman" panose="02020603050405020304" pitchFamily="18" charset="0"/>
                </a:rPr>
                <a:t>JOURNEYS AND TRANSPORT</a:t>
              </a:r>
              <a:endPara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r>
                <a:rPr kumimoji="0" lang="en-US" altLang="en-US" sz="11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Letters for Learners"/>
                  <a:ea typeface="Calibri" panose="020F0502020204030204" pitchFamily="34" charset="0"/>
                  <a:cs typeface="Times New Roman" panose="02020603050405020304" pitchFamily="18" charset="0"/>
                </a:rPr>
                <a:t>In our topic this first half term the children will be learning about:</a:t>
              </a:r>
            </a:p>
            <a:p>
              <a:pPr marL="171450" marR="0" lvl="0" indent="-1714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</a:pPr>
              <a:r>
                <a:rPr lang="en-US" altLang="en-US" sz="1100" dirty="0">
                  <a:solidFill>
                    <a:srgbClr val="000000"/>
                  </a:solidFill>
                  <a:latin typeface="Letters for Learners"/>
                  <a:ea typeface="Calibri" panose="020F0502020204030204" pitchFamily="34" charset="0"/>
                  <a:cs typeface="Times New Roman" panose="02020603050405020304" pitchFamily="18" charset="0"/>
                </a:rPr>
                <a:t>The history of flight</a:t>
              </a:r>
              <a:endPara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171450" marR="0" lvl="0" indent="-1714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</a:pPr>
              <a:r>
                <a:rPr lang="en-US" altLang="en-US" sz="1100" dirty="0">
                  <a:solidFill>
                    <a:srgbClr val="000000"/>
                  </a:solidFill>
                  <a:latin typeface="Letters for Learners"/>
                  <a:ea typeface="Calibri" panose="020F0502020204030204" pitchFamily="34" charset="0"/>
                  <a:cs typeface="Times New Roman" panose="02020603050405020304" pitchFamily="18" charset="0"/>
                </a:rPr>
                <a:t>The Wright Brothers</a:t>
              </a:r>
              <a:endPara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171450" marR="0" lvl="0" indent="-1714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</a:pPr>
              <a:r>
                <a:rPr kumimoji="0" lang="en-US" altLang="en-US" sz="11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Letters for Learners"/>
                  <a:ea typeface="Calibri" panose="020F0502020204030204" pitchFamily="34" charset="0"/>
                  <a:cs typeface="Times New Roman" panose="02020603050405020304" pitchFamily="18" charset="0"/>
                </a:rPr>
                <a:t>Amelia Earhart</a:t>
              </a:r>
            </a:p>
            <a:p>
              <a:pPr marL="171450" marR="0" lvl="0" indent="-1714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</a:pPr>
              <a:r>
                <a:rPr lang="en-US" altLang="en-US" sz="1100" dirty="0">
                  <a:solidFill>
                    <a:srgbClr val="000000"/>
                  </a:solidFill>
                  <a:latin typeface="Letters for Learners"/>
                  <a:ea typeface="Calibri" panose="020F0502020204030204" pitchFamily="34" charset="0"/>
                  <a:cs typeface="Times New Roman" panose="02020603050405020304" pitchFamily="18" charset="0"/>
                </a:rPr>
                <a:t>The invention of the hot air balloon</a:t>
              </a:r>
              <a:endPara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171450" marR="0" lvl="0" indent="-1714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</a:pPr>
              <a:r>
                <a:rPr lang="en-US" altLang="en-US" sz="1100" dirty="0">
                  <a:solidFill>
                    <a:srgbClr val="000000"/>
                  </a:solidFill>
                  <a:latin typeface="Letters for Learners"/>
                  <a:ea typeface="Calibri" panose="020F0502020204030204" pitchFamily="34" charset="0"/>
                  <a:cs typeface="Times New Roman" panose="02020603050405020304" pitchFamily="18" charset="0"/>
                </a:rPr>
                <a:t>We will be taking the children on a trip to the Brooklands Museum </a:t>
              </a:r>
              <a:endParaRPr kumimoji="0" lang="en-US" altLang="en-US" sz="12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tters for Learners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51CC8026-C5A7-D0AB-D520-E95142F06E8F}"/>
                </a:ext>
              </a:extLst>
            </p:cNvPr>
            <p:cNvSpPr/>
            <p:nvPr/>
          </p:nvSpPr>
          <p:spPr>
            <a:xfrm rot="5400000">
              <a:off x="3207853" y="5214874"/>
              <a:ext cx="1953946" cy="987426"/>
            </a:xfrm>
            <a:prstGeom prst="triangle">
              <a:avLst/>
            </a:prstGeom>
            <a:solidFill>
              <a:srgbClr val="BDD6E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7B7158A8-0854-09EB-15DB-D5241ED623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73526">
            <a:off x="3803875" y="1271065"/>
            <a:ext cx="1503563" cy="150356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Rectangle 24">
            <a:extLst>
              <a:ext uri="{FF2B5EF4-FFF2-40B4-BE49-F238E27FC236}">
                <a16:creationId xmlns:a16="http://schemas.microsoft.com/office/drawing/2014/main" id="{3BC07ABB-0362-B489-A7D5-B6346F613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1226" y="1331114"/>
            <a:ext cx="4131491" cy="3978446"/>
          </a:xfrm>
          <a:custGeom>
            <a:avLst/>
            <a:gdLst>
              <a:gd name="connsiteX0" fmla="*/ 0 w 4131491"/>
              <a:gd name="connsiteY0" fmla="*/ 0 h 3978446"/>
              <a:gd name="connsiteX1" fmla="*/ 672843 w 4131491"/>
              <a:gd name="connsiteY1" fmla="*/ 0 h 3978446"/>
              <a:gd name="connsiteX2" fmla="*/ 1345686 w 4131491"/>
              <a:gd name="connsiteY2" fmla="*/ 0 h 3978446"/>
              <a:gd name="connsiteX3" fmla="*/ 1935899 w 4131491"/>
              <a:gd name="connsiteY3" fmla="*/ 0 h 3978446"/>
              <a:gd name="connsiteX4" fmla="*/ 2567427 w 4131491"/>
              <a:gd name="connsiteY4" fmla="*/ 0 h 3978446"/>
              <a:gd name="connsiteX5" fmla="*/ 3116325 w 4131491"/>
              <a:gd name="connsiteY5" fmla="*/ 0 h 3978446"/>
              <a:gd name="connsiteX6" fmla="*/ 4131491 w 4131491"/>
              <a:gd name="connsiteY6" fmla="*/ 0 h 3978446"/>
              <a:gd name="connsiteX7" fmla="*/ 4131491 w 4131491"/>
              <a:gd name="connsiteY7" fmla="*/ 647918 h 3978446"/>
              <a:gd name="connsiteX8" fmla="*/ 4131491 w 4131491"/>
              <a:gd name="connsiteY8" fmla="*/ 1136699 h 3978446"/>
              <a:gd name="connsiteX9" fmla="*/ 4131491 w 4131491"/>
              <a:gd name="connsiteY9" fmla="*/ 1585695 h 3978446"/>
              <a:gd name="connsiteX10" fmla="*/ 4131491 w 4131491"/>
              <a:gd name="connsiteY10" fmla="*/ 2074475 h 3978446"/>
              <a:gd name="connsiteX11" fmla="*/ 4131491 w 4131491"/>
              <a:gd name="connsiteY11" fmla="*/ 2603040 h 3978446"/>
              <a:gd name="connsiteX12" fmla="*/ 4131491 w 4131491"/>
              <a:gd name="connsiteY12" fmla="*/ 3171390 h 3978446"/>
              <a:gd name="connsiteX13" fmla="*/ 4131491 w 4131491"/>
              <a:gd name="connsiteY13" fmla="*/ 3978446 h 3978446"/>
              <a:gd name="connsiteX14" fmla="*/ 3458648 w 4131491"/>
              <a:gd name="connsiteY14" fmla="*/ 3978446 h 3978446"/>
              <a:gd name="connsiteX15" fmla="*/ 2868435 w 4131491"/>
              <a:gd name="connsiteY15" fmla="*/ 3978446 h 3978446"/>
              <a:gd name="connsiteX16" fmla="*/ 2278222 w 4131491"/>
              <a:gd name="connsiteY16" fmla="*/ 3978446 h 3978446"/>
              <a:gd name="connsiteX17" fmla="*/ 1688009 w 4131491"/>
              <a:gd name="connsiteY17" fmla="*/ 3978446 h 3978446"/>
              <a:gd name="connsiteX18" fmla="*/ 1097796 w 4131491"/>
              <a:gd name="connsiteY18" fmla="*/ 3978446 h 3978446"/>
              <a:gd name="connsiteX19" fmla="*/ 548898 w 4131491"/>
              <a:gd name="connsiteY19" fmla="*/ 3978446 h 3978446"/>
              <a:gd name="connsiteX20" fmla="*/ 0 w 4131491"/>
              <a:gd name="connsiteY20" fmla="*/ 3978446 h 3978446"/>
              <a:gd name="connsiteX21" fmla="*/ 0 w 4131491"/>
              <a:gd name="connsiteY21" fmla="*/ 3410097 h 3978446"/>
              <a:gd name="connsiteX22" fmla="*/ 0 w 4131491"/>
              <a:gd name="connsiteY22" fmla="*/ 2801963 h 3978446"/>
              <a:gd name="connsiteX23" fmla="*/ 0 w 4131491"/>
              <a:gd name="connsiteY23" fmla="*/ 2193829 h 3978446"/>
              <a:gd name="connsiteX24" fmla="*/ 0 w 4131491"/>
              <a:gd name="connsiteY24" fmla="*/ 1545910 h 3978446"/>
              <a:gd name="connsiteX25" fmla="*/ 0 w 4131491"/>
              <a:gd name="connsiteY25" fmla="*/ 977561 h 3978446"/>
              <a:gd name="connsiteX26" fmla="*/ 0 w 4131491"/>
              <a:gd name="connsiteY26" fmla="*/ 0 h 3978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131491" h="3978446" fill="none" extrusionOk="0">
                <a:moveTo>
                  <a:pt x="0" y="0"/>
                </a:moveTo>
                <a:cubicBezTo>
                  <a:pt x="146045" y="-43610"/>
                  <a:pt x="519918" y="64543"/>
                  <a:pt x="672843" y="0"/>
                </a:cubicBezTo>
                <a:cubicBezTo>
                  <a:pt x="825768" y="-64543"/>
                  <a:pt x="1125955" y="25439"/>
                  <a:pt x="1345686" y="0"/>
                </a:cubicBezTo>
                <a:cubicBezTo>
                  <a:pt x="1565417" y="-25439"/>
                  <a:pt x="1645839" y="16644"/>
                  <a:pt x="1935899" y="0"/>
                </a:cubicBezTo>
                <a:cubicBezTo>
                  <a:pt x="2225959" y="-16644"/>
                  <a:pt x="2429273" y="23006"/>
                  <a:pt x="2567427" y="0"/>
                </a:cubicBezTo>
                <a:cubicBezTo>
                  <a:pt x="2705581" y="-23006"/>
                  <a:pt x="2881821" y="56652"/>
                  <a:pt x="3116325" y="0"/>
                </a:cubicBezTo>
                <a:cubicBezTo>
                  <a:pt x="3350829" y="-56652"/>
                  <a:pt x="3768101" y="26665"/>
                  <a:pt x="4131491" y="0"/>
                </a:cubicBezTo>
                <a:cubicBezTo>
                  <a:pt x="4202668" y="307935"/>
                  <a:pt x="4060254" y="508707"/>
                  <a:pt x="4131491" y="647918"/>
                </a:cubicBezTo>
                <a:cubicBezTo>
                  <a:pt x="4202728" y="787129"/>
                  <a:pt x="4122279" y="911044"/>
                  <a:pt x="4131491" y="1136699"/>
                </a:cubicBezTo>
                <a:cubicBezTo>
                  <a:pt x="4140703" y="1362354"/>
                  <a:pt x="4119676" y="1414913"/>
                  <a:pt x="4131491" y="1585695"/>
                </a:cubicBezTo>
                <a:cubicBezTo>
                  <a:pt x="4143306" y="1756477"/>
                  <a:pt x="4127902" y="1959110"/>
                  <a:pt x="4131491" y="2074475"/>
                </a:cubicBezTo>
                <a:cubicBezTo>
                  <a:pt x="4135080" y="2189840"/>
                  <a:pt x="4114186" y="2389963"/>
                  <a:pt x="4131491" y="2603040"/>
                </a:cubicBezTo>
                <a:cubicBezTo>
                  <a:pt x="4148796" y="2816118"/>
                  <a:pt x="4110209" y="3018673"/>
                  <a:pt x="4131491" y="3171390"/>
                </a:cubicBezTo>
                <a:cubicBezTo>
                  <a:pt x="4152773" y="3324107"/>
                  <a:pt x="4105851" y="3614740"/>
                  <a:pt x="4131491" y="3978446"/>
                </a:cubicBezTo>
                <a:cubicBezTo>
                  <a:pt x="3929869" y="4035479"/>
                  <a:pt x="3786847" y="3965703"/>
                  <a:pt x="3458648" y="3978446"/>
                </a:cubicBezTo>
                <a:cubicBezTo>
                  <a:pt x="3130449" y="3991189"/>
                  <a:pt x="3018667" y="3951292"/>
                  <a:pt x="2868435" y="3978446"/>
                </a:cubicBezTo>
                <a:cubicBezTo>
                  <a:pt x="2718203" y="4005600"/>
                  <a:pt x="2508664" y="3958223"/>
                  <a:pt x="2278222" y="3978446"/>
                </a:cubicBezTo>
                <a:cubicBezTo>
                  <a:pt x="2047780" y="3998669"/>
                  <a:pt x="1860972" y="3925988"/>
                  <a:pt x="1688009" y="3978446"/>
                </a:cubicBezTo>
                <a:cubicBezTo>
                  <a:pt x="1515046" y="4030904"/>
                  <a:pt x="1248494" y="3914982"/>
                  <a:pt x="1097796" y="3978446"/>
                </a:cubicBezTo>
                <a:cubicBezTo>
                  <a:pt x="947098" y="4041910"/>
                  <a:pt x="790850" y="3923694"/>
                  <a:pt x="548898" y="3978446"/>
                </a:cubicBezTo>
                <a:cubicBezTo>
                  <a:pt x="306946" y="4033198"/>
                  <a:pt x="265006" y="3957863"/>
                  <a:pt x="0" y="3978446"/>
                </a:cubicBezTo>
                <a:cubicBezTo>
                  <a:pt x="-42206" y="3775681"/>
                  <a:pt x="11791" y="3581683"/>
                  <a:pt x="0" y="3410097"/>
                </a:cubicBezTo>
                <a:cubicBezTo>
                  <a:pt x="-11791" y="3238511"/>
                  <a:pt x="52470" y="3081533"/>
                  <a:pt x="0" y="2801963"/>
                </a:cubicBezTo>
                <a:cubicBezTo>
                  <a:pt x="-52470" y="2522393"/>
                  <a:pt x="46420" y="2346404"/>
                  <a:pt x="0" y="2193829"/>
                </a:cubicBezTo>
                <a:cubicBezTo>
                  <a:pt x="-46420" y="2041254"/>
                  <a:pt x="72126" y="1858798"/>
                  <a:pt x="0" y="1545910"/>
                </a:cubicBezTo>
                <a:cubicBezTo>
                  <a:pt x="-72126" y="1233022"/>
                  <a:pt x="25422" y="1210778"/>
                  <a:pt x="0" y="977561"/>
                </a:cubicBezTo>
                <a:cubicBezTo>
                  <a:pt x="-25422" y="744344"/>
                  <a:pt x="51500" y="452864"/>
                  <a:pt x="0" y="0"/>
                </a:cubicBezTo>
                <a:close/>
              </a:path>
              <a:path w="4131491" h="3978446" stroke="0" extrusionOk="0">
                <a:moveTo>
                  <a:pt x="0" y="0"/>
                </a:moveTo>
                <a:cubicBezTo>
                  <a:pt x="150804" y="-59628"/>
                  <a:pt x="404440" y="19640"/>
                  <a:pt x="548898" y="0"/>
                </a:cubicBezTo>
                <a:cubicBezTo>
                  <a:pt x="693356" y="-19640"/>
                  <a:pt x="879380" y="21763"/>
                  <a:pt x="1015166" y="0"/>
                </a:cubicBezTo>
                <a:cubicBezTo>
                  <a:pt x="1150952" y="-21763"/>
                  <a:pt x="1408864" y="36866"/>
                  <a:pt x="1688009" y="0"/>
                </a:cubicBezTo>
                <a:cubicBezTo>
                  <a:pt x="1967154" y="-36866"/>
                  <a:pt x="2048912" y="19236"/>
                  <a:pt x="2236907" y="0"/>
                </a:cubicBezTo>
                <a:cubicBezTo>
                  <a:pt x="2424902" y="-19236"/>
                  <a:pt x="2603055" y="27669"/>
                  <a:pt x="2785805" y="0"/>
                </a:cubicBezTo>
                <a:cubicBezTo>
                  <a:pt x="2968555" y="-27669"/>
                  <a:pt x="3154647" y="42212"/>
                  <a:pt x="3458648" y="0"/>
                </a:cubicBezTo>
                <a:cubicBezTo>
                  <a:pt x="3762649" y="-42212"/>
                  <a:pt x="3841676" y="44058"/>
                  <a:pt x="4131491" y="0"/>
                </a:cubicBezTo>
                <a:cubicBezTo>
                  <a:pt x="4173337" y="302864"/>
                  <a:pt x="4118653" y="415045"/>
                  <a:pt x="4131491" y="647918"/>
                </a:cubicBezTo>
                <a:cubicBezTo>
                  <a:pt x="4144329" y="880791"/>
                  <a:pt x="4088569" y="973611"/>
                  <a:pt x="4131491" y="1136699"/>
                </a:cubicBezTo>
                <a:cubicBezTo>
                  <a:pt x="4174413" y="1299787"/>
                  <a:pt x="4087525" y="1425471"/>
                  <a:pt x="4131491" y="1625479"/>
                </a:cubicBezTo>
                <a:cubicBezTo>
                  <a:pt x="4175457" y="1825487"/>
                  <a:pt x="4114928" y="2066368"/>
                  <a:pt x="4131491" y="2193829"/>
                </a:cubicBezTo>
                <a:cubicBezTo>
                  <a:pt x="4148054" y="2321290"/>
                  <a:pt x="4081265" y="2656292"/>
                  <a:pt x="4131491" y="2801963"/>
                </a:cubicBezTo>
                <a:cubicBezTo>
                  <a:pt x="4181717" y="2947634"/>
                  <a:pt x="4090151" y="3123328"/>
                  <a:pt x="4131491" y="3250959"/>
                </a:cubicBezTo>
                <a:cubicBezTo>
                  <a:pt x="4172831" y="3378590"/>
                  <a:pt x="4064089" y="3807154"/>
                  <a:pt x="4131491" y="3978446"/>
                </a:cubicBezTo>
                <a:cubicBezTo>
                  <a:pt x="3939810" y="4009341"/>
                  <a:pt x="3748185" y="3965161"/>
                  <a:pt x="3541278" y="3978446"/>
                </a:cubicBezTo>
                <a:cubicBezTo>
                  <a:pt x="3334371" y="3991731"/>
                  <a:pt x="3151979" y="3975315"/>
                  <a:pt x="2951065" y="3978446"/>
                </a:cubicBezTo>
                <a:cubicBezTo>
                  <a:pt x="2750151" y="3981577"/>
                  <a:pt x="2463316" y="3970201"/>
                  <a:pt x="2278222" y="3978446"/>
                </a:cubicBezTo>
                <a:cubicBezTo>
                  <a:pt x="2093128" y="3986691"/>
                  <a:pt x="1828752" y="3968058"/>
                  <a:pt x="1688009" y="3978446"/>
                </a:cubicBezTo>
                <a:cubicBezTo>
                  <a:pt x="1547266" y="3988834"/>
                  <a:pt x="1451138" y="3974955"/>
                  <a:pt x="1221741" y="3978446"/>
                </a:cubicBezTo>
                <a:cubicBezTo>
                  <a:pt x="992344" y="3981937"/>
                  <a:pt x="858300" y="3960251"/>
                  <a:pt x="714158" y="3978446"/>
                </a:cubicBezTo>
                <a:cubicBezTo>
                  <a:pt x="570016" y="3996641"/>
                  <a:pt x="155913" y="3905538"/>
                  <a:pt x="0" y="3978446"/>
                </a:cubicBezTo>
                <a:cubicBezTo>
                  <a:pt x="-20962" y="3754276"/>
                  <a:pt x="2979" y="3691522"/>
                  <a:pt x="0" y="3410097"/>
                </a:cubicBezTo>
                <a:cubicBezTo>
                  <a:pt x="-2979" y="3128672"/>
                  <a:pt x="17944" y="3101897"/>
                  <a:pt x="0" y="2841747"/>
                </a:cubicBezTo>
                <a:cubicBezTo>
                  <a:pt x="-17944" y="2581597"/>
                  <a:pt x="22305" y="2484527"/>
                  <a:pt x="0" y="2313182"/>
                </a:cubicBezTo>
                <a:cubicBezTo>
                  <a:pt x="-22305" y="2141837"/>
                  <a:pt x="43153" y="1962755"/>
                  <a:pt x="0" y="1864186"/>
                </a:cubicBezTo>
                <a:cubicBezTo>
                  <a:pt x="-43153" y="1765617"/>
                  <a:pt x="22946" y="1521623"/>
                  <a:pt x="0" y="1415190"/>
                </a:cubicBezTo>
                <a:cubicBezTo>
                  <a:pt x="-22946" y="1308757"/>
                  <a:pt x="6548" y="1060604"/>
                  <a:pt x="0" y="807056"/>
                </a:cubicBezTo>
                <a:cubicBezTo>
                  <a:pt x="-6548" y="553508"/>
                  <a:pt x="68760" y="249131"/>
                  <a:pt x="0" y="0"/>
                </a:cubicBezTo>
                <a:close/>
              </a:path>
            </a:pathLst>
          </a:custGeom>
          <a:solidFill>
            <a:srgbClr val="00B050">
              <a:alpha val="30000"/>
            </a:srgbClr>
          </a:solidFill>
          <a:ln w="9525">
            <a:solidFill>
              <a:schemeClr val="tx1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vert="horz" wrap="square" lIns="180000" tIns="216000" rIns="91440" bIns="1080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ART</a:t>
            </a:r>
            <a:endParaRPr kumimoji="0" lang="en-US" altLang="en-US" sz="11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1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his term the children will be </a:t>
            </a:r>
            <a:b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creating </a:t>
            </a:r>
            <a:r>
              <a:rPr kumimoji="0" lang="en-US" altLang="en-US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colourful</a:t>
            </a:r>
            <a: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birds out</a:t>
            </a:r>
            <a:b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of wool.</a:t>
            </a:r>
            <a:b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en-US" altLang="en-US" sz="110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children will also be designing and creating hot air balloons </a:t>
            </a:r>
            <a:b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using collage and a variety of </a:t>
            </a:r>
            <a:r>
              <a:rPr kumimoji="0" lang="en-US" altLang="en-US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coloured</a:t>
            </a:r>
            <a: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paper. </a:t>
            </a:r>
          </a:p>
          <a:p>
            <a:pPr marL="1614488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b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After half term they will be using oil</a:t>
            </a:r>
            <a:b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pastels to create pictures of animals</a:t>
            </a:r>
            <a:b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found in the Artic and Antarctic. They will also use water </a:t>
            </a:r>
            <a:r>
              <a:rPr kumimoji="0" lang="en-US" altLang="en-US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colour</a:t>
            </a:r>
            <a: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paints to</a:t>
            </a:r>
            <a:b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create observational still life paintings of Spring flowers.</a:t>
            </a:r>
            <a:b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en-US" altLang="en-US" sz="120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DESIGN TECHNOLGY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1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he children will be designing and building their own </a:t>
            </a:r>
            <a:r>
              <a:rPr lang="en-US" altLang="en-US" sz="1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mode of </a:t>
            </a:r>
            <a:br>
              <a:rPr lang="en-US" altLang="en-US" sz="1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1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transport, choosing to create it out of a choice of construction</a:t>
            </a:r>
            <a:br>
              <a:rPr lang="en-US" altLang="en-US" sz="1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1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materials</a:t>
            </a:r>
            <a: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altLang="en-US" sz="11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A2FC5A1-D447-618C-34C9-2BA7B485D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347554" flipH="1">
            <a:off x="159373" y="1296505"/>
            <a:ext cx="961143" cy="133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urple Mash - AWE Club">
            <a:extLst>
              <a:ext uri="{FF2B5EF4-FFF2-40B4-BE49-F238E27FC236}">
                <a16:creationId xmlns:a16="http://schemas.microsoft.com/office/drawing/2014/main" id="{FB0DFA7A-9553-61CE-AAC0-81407B42B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7023" y="247886"/>
            <a:ext cx="1127570" cy="82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A101662-2DE1-1DED-8965-EB720424C7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51661" y="3203712"/>
            <a:ext cx="1219834" cy="862139"/>
          </a:xfrm>
          <a:prstGeom prst="rect">
            <a:avLst/>
          </a:prstGeom>
          <a:ln w="127000" cap="sq">
            <a:solidFill>
              <a:srgbClr val="FFC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32B239E-FFE4-0CB4-B4FF-9BADB57AB1F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60296" y="47240"/>
            <a:ext cx="779241" cy="8842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F26BD7-245B-F7AD-11D3-06EFEC85801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021485" y="1476499"/>
            <a:ext cx="1435204" cy="953311"/>
          </a:xfrm>
          <a:prstGeom prst="rect">
            <a:avLst/>
          </a:prstGeom>
          <a:ln w="127000" cap="sq">
            <a:solidFill>
              <a:srgbClr val="FFC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0E9E314B-0D2D-9344-1AB8-610D18D10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105313">
            <a:off x="8960734" y="5309560"/>
            <a:ext cx="743859" cy="7709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305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703</TotalTime>
  <Words>370</Words>
  <Application>Microsoft Macintosh PowerPoint</Application>
  <PresentationFormat>A4 Paper (210x297 mm)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Letters for Learners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Gottschalk</dc:creator>
  <cp:lastModifiedBy>Helen Gottschalk</cp:lastModifiedBy>
  <cp:revision>5</cp:revision>
  <dcterms:created xsi:type="dcterms:W3CDTF">2024-09-08T09:21:33Z</dcterms:created>
  <dcterms:modified xsi:type="dcterms:W3CDTF">2025-03-19T15:44:51Z</dcterms:modified>
</cp:coreProperties>
</file>