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BA1"/>
    <a:srgbClr val="BDD6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48" autoAdjust="0"/>
    <p:restoredTop sz="94660"/>
  </p:normalViewPr>
  <p:slideViewPr>
    <p:cSldViewPr snapToGrid="0" showGuides="1">
      <p:cViewPr varScale="1">
        <p:scale>
          <a:sx n="123" d="100"/>
          <a:sy n="123" d="100"/>
        </p:scale>
        <p:origin x="1072" y="176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9F3CA-7DF9-44D5-9B02-3174BF3DCF25}" type="datetimeFigureOut">
              <a:rPr lang="en-US" smtClean="0"/>
              <a:t>3/19/25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B35A-B96D-45FB-88FB-09C649E86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741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9F3CA-7DF9-44D5-9B02-3174BF3DCF25}" type="datetimeFigureOut">
              <a:rPr lang="en-US" smtClean="0"/>
              <a:t>3/19/25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B35A-B96D-45FB-88FB-09C649E86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26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9F3CA-7DF9-44D5-9B02-3174BF3DCF25}" type="datetimeFigureOut">
              <a:rPr lang="en-US" smtClean="0"/>
              <a:t>3/19/25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B35A-B96D-45FB-88FB-09C649E86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384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9F3CA-7DF9-44D5-9B02-3174BF3DCF25}" type="datetimeFigureOut">
              <a:rPr lang="en-US" smtClean="0"/>
              <a:t>3/19/25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B35A-B96D-45FB-88FB-09C649E86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228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9F3CA-7DF9-44D5-9B02-3174BF3DCF25}" type="datetimeFigureOut">
              <a:rPr lang="en-US" smtClean="0"/>
              <a:t>3/19/25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B35A-B96D-45FB-88FB-09C649E86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958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9F3CA-7DF9-44D5-9B02-3174BF3DCF25}" type="datetimeFigureOut">
              <a:rPr lang="en-US" smtClean="0"/>
              <a:t>3/19/25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B35A-B96D-45FB-88FB-09C649E86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332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9F3CA-7DF9-44D5-9B02-3174BF3DCF25}" type="datetimeFigureOut">
              <a:rPr lang="en-US" smtClean="0"/>
              <a:t>3/19/25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B35A-B96D-45FB-88FB-09C649E86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185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9F3CA-7DF9-44D5-9B02-3174BF3DCF25}" type="datetimeFigureOut">
              <a:rPr lang="en-US" smtClean="0"/>
              <a:t>3/19/25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B35A-B96D-45FB-88FB-09C649E86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384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9F3CA-7DF9-44D5-9B02-3174BF3DCF25}" type="datetimeFigureOut">
              <a:rPr lang="en-US" smtClean="0"/>
              <a:t>3/19/25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B35A-B96D-45FB-88FB-09C649E86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724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9F3CA-7DF9-44D5-9B02-3174BF3DCF25}" type="datetimeFigureOut">
              <a:rPr lang="en-US" smtClean="0"/>
              <a:t>3/19/25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B35A-B96D-45FB-88FB-09C649E86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482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9F3CA-7DF9-44D5-9B02-3174BF3DCF25}" type="datetimeFigureOut">
              <a:rPr lang="en-US" smtClean="0"/>
              <a:t>3/19/25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B35A-B96D-45FB-88FB-09C649E86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102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9F3CA-7DF9-44D5-9B02-3174BF3DCF25}" type="datetimeFigureOut">
              <a:rPr lang="en-US" smtClean="0"/>
              <a:t>3/19/25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71B35A-B96D-45FB-88FB-09C649E86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453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 descr="A close-up of a star&#10;&#10;Description automatically generated">
            <a:extLst>
              <a:ext uri="{FF2B5EF4-FFF2-40B4-BE49-F238E27FC236}">
                <a16:creationId xmlns:a16="http://schemas.microsoft.com/office/drawing/2014/main" id="{6EB53B42-930A-8AC8-8AA7-EF7026E862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6799" y="519236"/>
            <a:ext cx="868702" cy="8804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Picture 38" descr="Number Formation Rhymes by Colorful In Primary | TPT">
            <a:extLst>
              <a:ext uri="{FF2B5EF4-FFF2-40B4-BE49-F238E27FC236}">
                <a16:creationId xmlns:a16="http://schemas.microsoft.com/office/drawing/2014/main" id="{6E35CB0B-52A3-0031-8EDB-8E8A502BCA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4052">
            <a:off x="5212560" y="2409580"/>
            <a:ext cx="2275343" cy="294746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94243FC6-5EDB-ABB1-7DDF-2D0D198058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826" y="112459"/>
            <a:ext cx="4892906" cy="753777"/>
          </a:xfrm>
          <a:prstGeom prst="rect">
            <a:avLst/>
          </a:prstGeom>
          <a:solidFill>
            <a:srgbClr val="7030A0">
              <a:alpha val="60000"/>
            </a:srgbClr>
          </a:solidFill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Letters for Learners"/>
                <a:ea typeface="Calibri" panose="020F0502020204030204" pitchFamily="34" charset="0"/>
                <a:cs typeface="Calibri" panose="020F0502020204030204" pitchFamily="34" charset="0"/>
              </a:rPr>
              <a:t>Year 1 Knowledge Organiser </a:t>
            </a:r>
            <a:b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Letters for Learners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Letters for Learners"/>
                <a:ea typeface="Calibri" panose="020F0502020204030204" pitchFamily="34" charset="0"/>
                <a:cs typeface="Calibri" panose="020F0502020204030204" pitchFamily="34" charset="0"/>
              </a:rPr>
              <a:t>MATHS (</a:t>
            </a:r>
            <a:r>
              <a:rPr lang="en-GB" altLang="en-US" b="1" dirty="0">
                <a:solidFill>
                  <a:schemeClr val="bg1"/>
                </a:solidFill>
                <a:latin typeface="Letters for Learners"/>
                <a:ea typeface="Calibri" panose="020F0502020204030204" pitchFamily="34" charset="0"/>
                <a:cs typeface="Calibri" panose="020F0502020204030204" pitchFamily="34" charset="0"/>
              </a:rPr>
              <a:t>Spring</a:t>
            </a: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Letters for Learners"/>
                <a:ea typeface="Calibri" panose="020F0502020204030204" pitchFamily="34" charset="0"/>
                <a:cs typeface="Calibri" panose="020F0502020204030204" pitchFamily="34" charset="0"/>
              </a:rPr>
              <a:t> term)</a:t>
            </a:r>
            <a:endParaRPr kumimoji="0" lang="en-GB" altLang="en-US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F63462-9E66-AFD9-7DC7-509F0DE1D028}"/>
              </a:ext>
            </a:extLst>
          </p:cNvPr>
          <p:cNvSpPr/>
          <p:nvPr/>
        </p:nvSpPr>
        <p:spPr>
          <a:xfrm>
            <a:off x="7565691" y="2421305"/>
            <a:ext cx="2174420" cy="2966865"/>
          </a:xfrm>
          <a:prstGeom prst="rect">
            <a:avLst/>
          </a:prstGeom>
          <a:solidFill>
            <a:srgbClr val="FFC00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144000" rIns="108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200" b="1" i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How can you learn at home? </a:t>
            </a:r>
            <a:endParaRPr lang="en-US" sz="1200" b="1" i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8288" indent="-268288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S" sz="1200" dirty="0">
                <a:solidFill>
                  <a:srgbClr val="000000"/>
                </a:solidFill>
                <a:effectLst/>
                <a:latin typeface="Dreaming Outloud Pro" panose="030505020403020305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Practice making number bonds to 20 using homemade counters, such as buttons or pieces of pasta. </a:t>
            </a:r>
          </a:p>
          <a:p>
            <a:pPr marL="268288" indent="-268288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S" sz="1200" dirty="0">
                <a:solidFill>
                  <a:srgbClr val="000000"/>
                </a:solidFill>
                <a:effectLst/>
                <a:latin typeface="Dreaming Outloud Pro" panose="030505020403020305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Practice filling in the missing number in addition and subtraction problems, such as: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Dreaming Outloud Pro" panose="030505020403020305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12 + </a:t>
            </a: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꙱</a:t>
            </a:r>
            <a:r>
              <a:rPr lang="en-US" sz="1200" dirty="0">
                <a:solidFill>
                  <a:srgbClr val="000000"/>
                </a:solidFill>
                <a:effectLst/>
                <a:latin typeface="Dreaming Outloud Pro" panose="030505020403020305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= 20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en-US" sz="1200" dirty="0">
                <a:solidFill>
                  <a:srgbClr val="000000"/>
                </a:solidFill>
                <a:latin typeface="Dreaming Outloud Pro" panose="030505020403020305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200" dirty="0">
                <a:solidFill>
                  <a:srgbClr val="000000"/>
                </a:solidFill>
                <a:effectLst/>
                <a:latin typeface="Dreaming Outloud Pro" panose="030505020403020305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0 – </a:t>
            </a: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꙱</a:t>
            </a:r>
            <a:r>
              <a:rPr lang="en-US" sz="1200" dirty="0">
                <a:solidFill>
                  <a:srgbClr val="000000"/>
                </a:solidFill>
                <a:effectLst/>
                <a:latin typeface="Dreaming Outloud Pro" panose="030505020403020305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= 8</a:t>
            </a:r>
          </a:p>
        </p:txBody>
      </p:sp>
      <p:pic>
        <p:nvPicPr>
          <p:cNvPr id="12" name="Picture 11" descr="Home Clipart 8 House Outline - House Clipart Black And White Transparent  PNG - 921x1024 - Free Download on NicePNG">
            <a:extLst>
              <a:ext uri="{FF2B5EF4-FFF2-40B4-BE49-F238E27FC236}">
                <a16:creationId xmlns:a16="http://schemas.microsoft.com/office/drawing/2014/main" id="{E59A3913-6208-E1AD-53F3-10AE03A21A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74" b="89850" l="7424" r="89956">
                        <a14:foregroundMark x1="27511" y1="65789" x2="27511" y2="65789"/>
                        <a14:foregroundMark x1="49345" y1="73308" x2="49345" y2="73308"/>
                        <a14:foregroundMark x1="7424" y1="43233" x2="7424" y2="43233"/>
                        <a14:foregroundMark x1="28384" y1="53008" x2="28384" y2="53008"/>
                        <a14:foregroundMark x1="56769" y1="53759" x2="56769" y2="53759"/>
                        <a14:foregroundMark x1="12227" y1="11278" x2="12227" y2="11278"/>
                        <a14:backgroundMark x1="12664" y1="41729" x2="12664" y2="41729"/>
                        <a14:backgroundMark x1="22271" y1="34211" x2="22271" y2="34211"/>
                        <a14:backgroundMark x1="33624" y1="27068" x2="33624" y2="27068"/>
                        <a14:backgroundMark x1="52402" y1="22180" x2="52402" y2="22180"/>
                        <a14:backgroundMark x1="24454" y1="22556" x2="24454" y2="22556"/>
                        <a14:backgroundMark x1="29258" y1="21429" x2="29258" y2="21429"/>
                        <a14:backgroundMark x1="25764" y1="25564" x2="25764" y2="25564"/>
                        <a14:backgroundMark x1="30568" y1="25188" x2="30568" y2="25188"/>
                        <a14:backgroundMark x1="25328" y1="29323" x2="25328" y2="29323"/>
                        <a14:backgroundMark x1="32314" y1="32707" x2="32314" y2="32707"/>
                        <a14:backgroundMark x1="43668" y1="26692" x2="43668" y2="26692"/>
                        <a14:backgroundMark x1="37555" y1="42481" x2="37555" y2="42481"/>
                        <a14:backgroundMark x1="47162" y1="51504" x2="47162" y2="51504"/>
                        <a14:backgroundMark x1="46288" y1="50752" x2="46288" y2="50752"/>
                        <a14:backgroundMark x1="34061" y1="47368" x2="34061" y2="47368"/>
                        <a14:backgroundMark x1="20524" y1="48496" x2="20524" y2="48496"/>
                        <a14:backgroundMark x1="30568" y1="68797" x2="30568" y2="68797"/>
                        <a14:backgroundMark x1="27074" y1="67669" x2="27074" y2="67669"/>
                        <a14:backgroundMark x1="23144" y1="66917" x2="23144" y2="66917"/>
                        <a14:backgroundMark x1="23581" y1="80451" x2="23581" y2="80451"/>
                        <a14:backgroundMark x1="27948" y1="81203" x2="27948" y2="81203"/>
                        <a14:backgroundMark x1="45852" y1="67293" x2="45852" y2="67293"/>
                        <a14:backgroundMark x1="62009" y1="66165" x2="62009" y2="66165"/>
                        <a14:backgroundMark x1="65066" y1="68797" x2="65066" y2="68797"/>
                        <a14:backgroundMark x1="65066" y1="72556" x2="65066" y2="72556"/>
                        <a14:backgroundMark x1="68122" y1="81203" x2="68122" y2="81203"/>
                        <a14:backgroundMark x1="64192" y1="81203" x2="64192" y2="81203"/>
                        <a14:backgroundMark x1="27074" y1="65038" x2="27074" y2="65038"/>
                        <a14:backgroundMark x1="49782" y1="74812" x2="49782" y2="74812"/>
                        <a14:backgroundMark x1="28384" y1="65414" x2="28384" y2="65414"/>
                        <a14:backgroundMark x1="22271" y1="55639" x2="22271" y2="55639"/>
                        <a14:backgroundMark x1="26201" y1="53383" x2="26201" y2="53383"/>
                        <a14:backgroundMark x1="27948" y1="57143" x2="27948" y2="57143"/>
                        <a14:backgroundMark x1="31004" y1="53008" x2="31004" y2="53008"/>
                        <a14:backgroundMark x1="31441" y1="57519" x2="31441" y2="57519"/>
                        <a14:backgroundMark x1="27511" y1="53383" x2="27511" y2="53383"/>
                        <a14:backgroundMark x1="37555" y1="53008" x2="37555" y2="53008"/>
                        <a14:backgroundMark x1="54148" y1="54135" x2="54148" y2="54135"/>
                        <a14:backgroundMark x1="58952" y1="52256" x2="58952" y2="52256"/>
                        <a14:backgroundMark x1="59389" y1="57143" x2="59389" y2="57143"/>
                        <a14:backgroundMark x1="63755" y1="52256" x2="63755" y2="52256"/>
                        <a14:backgroundMark x1="64629" y1="57143" x2="64629" y2="57143"/>
                        <a14:backgroundMark x1="69432" y1="53383" x2="69432" y2="53383"/>
                        <a14:backgroundMark x1="15284" y1="14286" x2="15284" y2="14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8032" y="5649269"/>
            <a:ext cx="810120" cy="961304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Rectangle: Rounded Corners 6">
            <a:extLst>
              <a:ext uri="{FF2B5EF4-FFF2-40B4-BE49-F238E27FC236}">
                <a16:creationId xmlns:a16="http://schemas.microsoft.com/office/drawing/2014/main" id="{8A99286D-2EDB-3D66-8795-B3BC0773F5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4313" y="150138"/>
            <a:ext cx="4696830" cy="2150978"/>
          </a:xfrm>
          <a:custGeom>
            <a:avLst/>
            <a:gdLst>
              <a:gd name="connsiteX0" fmla="*/ 0 w 4696830"/>
              <a:gd name="connsiteY0" fmla="*/ 158333 h 2150978"/>
              <a:gd name="connsiteX1" fmla="*/ 158333 w 4696830"/>
              <a:gd name="connsiteY1" fmla="*/ 0 h 2150978"/>
              <a:gd name="connsiteX2" fmla="*/ 871674 w 4696830"/>
              <a:gd name="connsiteY2" fmla="*/ 0 h 2150978"/>
              <a:gd name="connsiteX3" fmla="*/ 1453610 w 4696830"/>
              <a:gd name="connsiteY3" fmla="*/ 0 h 2150978"/>
              <a:gd name="connsiteX4" fmla="*/ 1991745 w 4696830"/>
              <a:gd name="connsiteY4" fmla="*/ 0 h 2150978"/>
              <a:gd name="connsiteX5" fmla="*/ 2661284 w 4696830"/>
              <a:gd name="connsiteY5" fmla="*/ 0 h 2150978"/>
              <a:gd name="connsiteX6" fmla="*/ 3243220 w 4696830"/>
              <a:gd name="connsiteY6" fmla="*/ 0 h 2150978"/>
              <a:gd name="connsiteX7" fmla="*/ 3956561 w 4696830"/>
              <a:gd name="connsiteY7" fmla="*/ 0 h 2150978"/>
              <a:gd name="connsiteX8" fmla="*/ 4538497 w 4696830"/>
              <a:gd name="connsiteY8" fmla="*/ 0 h 2150978"/>
              <a:gd name="connsiteX9" fmla="*/ 4696830 w 4696830"/>
              <a:gd name="connsiteY9" fmla="*/ 158333 h 2150978"/>
              <a:gd name="connsiteX10" fmla="*/ 4696830 w 4696830"/>
              <a:gd name="connsiteY10" fmla="*/ 733084 h 2150978"/>
              <a:gd name="connsiteX11" fmla="*/ 4696830 w 4696830"/>
              <a:gd name="connsiteY11" fmla="*/ 1344521 h 2150978"/>
              <a:gd name="connsiteX12" fmla="*/ 4696830 w 4696830"/>
              <a:gd name="connsiteY12" fmla="*/ 1992645 h 2150978"/>
              <a:gd name="connsiteX13" fmla="*/ 4538497 w 4696830"/>
              <a:gd name="connsiteY13" fmla="*/ 2150978 h 2150978"/>
              <a:gd name="connsiteX14" fmla="*/ 3912759 w 4696830"/>
              <a:gd name="connsiteY14" fmla="*/ 2150978 h 2150978"/>
              <a:gd name="connsiteX15" fmla="*/ 3287022 w 4696830"/>
              <a:gd name="connsiteY15" fmla="*/ 2150978 h 2150978"/>
              <a:gd name="connsiteX16" fmla="*/ 2573681 w 4696830"/>
              <a:gd name="connsiteY16" fmla="*/ 2150978 h 2150978"/>
              <a:gd name="connsiteX17" fmla="*/ 1947943 w 4696830"/>
              <a:gd name="connsiteY17" fmla="*/ 2150978 h 2150978"/>
              <a:gd name="connsiteX18" fmla="*/ 1453610 w 4696830"/>
              <a:gd name="connsiteY18" fmla="*/ 2150978 h 2150978"/>
              <a:gd name="connsiteX19" fmla="*/ 915476 w 4696830"/>
              <a:gd name="connsiteY19" fmla="*/ 2150978 h 2150978"/>
              <a:gd name="connsiteX20" fmla="*/ 158333 w 4696830"/>
              <a:gd name="connsiteY20" fmla="*/ 2150978 h 2150978"/>
              <a:gd name="connsiteX21" fmla="*/ 0 w 4696830"/>
              <a:gd name="connsiteY21" fmla="*/ 1992645 h 2150978"/>
              <a:gd name="connsiteX22" fmla="*/ 0 w 4696830"/>
              <a:gd name="connsiteY22" fmla="*/ 1417894 h 2150978"/>
              <a:gd name="connsiteX23" fmla="*/ 0 w 4696830"/>
              <a:gd name="connsiteY23" fmla="*/ 861486 h 2150978"/>
              <a:gd name="connsiteX24" fmla="*/ 0 w 4696830"/>
              <a:gd name="connsiteY24" fmla="*/ 158333 h 2150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696830" h="2150978" extrusionOk="0">
                <a:moveTo>
                  <a:pt x="0" y="158333"/>
                </a:moveTo>
                <a:cubicBezTo>
                  <a:pt x="-11252" y="63948"/>
                  <a:pt x="68517" y="890"/>
                  <a:pt x="158333" y="0"/>
                </a:cubicBezTo>
                <a:cubicBezTo>
                  <a:pt x="400065" y="-4525"/>
                  <a:pt x="629242" y="-28333"/>
                  <a:pt x="871674" y="0"/>
                </a:cubicBezTo>
                <a:cubicBezTo>
                  <a:pt x="1114106" y="28333"/>
                  <a:pt x="1205380" y="21091"/>
                  <a:pt x="1453610" y="0"/>
                </a:cubicBezTo>
                <a:cubicBezTo>
                  <a:pt x="1701840" y="-21091"/>
                  <a:pt x="1757352" y="-5715"/>
                  <a:pt x="1991745" y="0"/>
                </a:cubicBezTo>
                <a:cubicBezTo>
                  <a:pt x="2226139" y="5715"/>
                  <a:pt x="2361044" y="16016"/>
                  <a:pt x="2661284" y="0"/>
                </a:cubicBezTo>
                <a:cubicBezTo>
                  <a:pt x="2961524" y="-16016"/>
                  <a:pt x="3119821" y="-25695"/>
                  <a:pt x="3243220" y="0"/>
                </a:cubicBezTo>
                <a:cubicBezTo>
                  <a:pt x="3366619" y="25695"/>
                  <a:pt x="3692376" y="-15401"/>
                  <a:pt x="3956561" y="0"/>
                </a:cubicBezTo>
                <a:cubicBezTo>
                  <a:pt x="4220746" y="15401"/>
                  <a:pt x="4339837" y="-2370"/>
                  <a:pt x="4538497" y="0"/>
                </a:cubicBezTo>
                <a:cubicBezTo>
                  <a:pt x="4618727" y="11935"/>
                  <a:pt x="4687160" y="59672"/>
                  <a:pt x="4696830" y="158333"/>
                </a:cubicBezTo>
                <a:cubicBezTo>
                  <a:pt x="4690083" y="416064"/>
                  <a:pt x="4713253" y="598122"/>
                  <a:pt x="4696830" y="733084"/>
                </a:cubicBezTo>
                <a:cubicBezTo>
                  <a:pt x="4680407" y="868046"/>
                  <a:pt x="4723208" y="1216345"/>
                  <a:pt x="4696830" y="1344521"/>
                </a:cubicBezTo>
                <a:cubicBezTo>
                  <a:pt x="4670452" y="1472697"/>
                  <a:pt x="4676385" y="1846983"/>
                  <a:pt x="4696830" y="1992645"/>
                </a:cubicBezTo>
                <a:cubicBezTo>
                  <a:pt x="4701362" y="2085642"/>
                  <a:pt x="4627481" y="2149631"/>
                  <a:pt x="4538497" y="2150978"/>
                </a:cubicBezTo>
                <a:cubicBezTo>
                  <a:pt x="4316000" y="2167591"/>
                  <a:pt x="4103661" y="2142702"/>
                  <a:pt x="3912759" y="2150978"/>
                </a:cubicBezTo>
                <a:cubicBezTo>
                  <a:pt x="3721857" y="2159254"/>
                  <a:pt x="3483096" y="2152566"/>
                  <a:pt x="3287022" y="2150978"/>
                </a:cubicBezTo>
                <a:cubicBezTo>
                  <a:pt x="3090948" y="2149390"/>
                  <a:pt x="2823531" y="2135383"/>
                  <a:pt x="2573681" y="2150978"/>
                </a:cubicBezTo>
                <a:cubicBezTo>
                  <a:pt x="2323831" y="2166573"/>
                  <a:pt x="2113795" y="2129210"/>
                  <a:pt x="1947943" y="2150978"/>
                </a:cubicBezTo>
                <a:cubicBezTo>
                  <a:pt x="1782091" y="2172746"/>
                  <a:pt x="1681157" y="2129644"/>
                  <a:pt x="1453610" y="2150978"/>
                </a:cubicBezTo>
                <a:cubicBezTo>
                  <a:pt x="1226063" y="2172312"/>
                  <a:pt x="1062272" y="2148712"/>
                  <a:pt x="915476" y="2150978"/>
                </a:cubicBezTo>
                <a:cubicBezTo>
                  <a:pt x="768680" y="2153244"/>
                  <a:pt x="439965" y="2128807"/>
                  <a:pt x="158333" y="2150978"/>
                </a:cubicBezTo>
                <a:cubicBezTo>
                  <a:pt x="88902" y="2147166"/>
                  <a:pt x="1631" y="2095574"/>
                  <a:pt x="0" y="1992645"/>
                </a:cubicBezTo>
                <a:cubicBezTo>
                  <a:pt x="-1208" y="1790474"/>
                  <a:pt x="25147" y="1536082"/>
                  <a:pt x="0" y="1417894"/>
                </a:cubicBezTo>
                <a:cubicBezTo>
                  <a:pt x="-25147" y="1299706"/>
                  <a:pt x="20699" y="1045055"/>
                  <a:pt x="0" y="861486"/>
                </a:cubicBezTo>
                <a:cubicBezTo>
                  <a:pt x="-20699" y="677917"/>
                  <a:pt x="6923" y="435634"/>
                  <a:pt x="0" y="158333"/>
                </a:cubicBezTo>
                <a:close/>
              </a:path>
            </a:pathLst>
          </a:custGeom>
          <a:noFill/>
          <a:ln w="12700">
            <a:solidFill>
              <a:srgbClr val="7030A0"/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7361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8000" tIns="108000" rIns="108000" bIns="10800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tters for Learners"/>
                <a:ea typeface="Calibri" panose="020F0502020204030204" pitchFamily="34" charset="0"/>
                <a:cs typeface="Times New Roman" panose="02020603050405020304" pitchFamily="18" charset="0"/>
              </a:rPr>
              <a:t>NUMBER BOND BADGES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1050" b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tters for Learners"/>
                <a:ea typeface="Calibri" panose="020F0502020204030204" pitchFamily="34" charset="0"/>
                <a:cs typeface="Times New Roman" panose="02020603050405020304" pitchFamily="18" charset="0"/>
              </a:rPr>
              <a:t>In Year 1 the children work towards achieving their Bonze, Silver </a:t>
            </a:r>
            <a:br>
              <a:rPr kumimoji="0" lang="en-US" altLang="en-US" sz="1050" b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tters for Learners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altLang="en-US" sz="1050" b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tters for Learners"/>
                <a:ea typeface="Calibri" panose="020F0502020204030204" pitchFamily="34" charset="0"/>
                <a:cs typeface="Times New Roman" panose="02020603050405020304" pitchFamily="18" charset="0"/>
              </a:rPr>
              <a:t>and Gold number bond badges, which once awarded are worn </a:t>
            </a:r>
            <a:br>
              <a:rPr kumimoji="0" lang="en-US" altLang="en-US" sz="1050" b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tters for Learners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altLang="en-US" sz="1050" b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tters for Learners"/>
                <a:ea typeface="Calibri" panose="020F0502020204030204" pitchFamily="34" charset="0"/>
                <a:cs typeface="Times New Roman" panose="02020603050405020304" pitchFamily="18" charset="0"/>
              </a:rPr>
              <a:t>on their school blazer.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1050" b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tters for Learners"/>
                <a:ea typeface="Calibri" panose="020F0502020204030204" pitchFamily="34" charset="0"/>
                <a:cs typeface="Times New Roman" panose="02020603050405020304" pitchFamily="18" charset="0"/>
              </a:rPr>
              <a:t>In the </a:t>
            </a:r>
            <a:r>
              <a:rPr lang="en-US" altLang="en-US" sz="1050" dirty="0">
                <a:solidFill>
                  <a:srgbClr val="000000"/>
                </a:solidFill>
                <a:latin typeface="Letters for Learners"/>
                <a:ea typeface="Calibri" panose="020F0502020204030204" pitchFamily="34" charset="0"/>
                <a:cs typeface="Times New Roman" panose="02020603050405020304" pitchFamily="18" charset="0"/>
              </a:rPr>
              <a:t>Spring</a:t>
            </a:r>
            <a:r>
              <a:rPr kumimoji="0" lang="en-US" altLang="en-US" sz="1050" b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tters for Learners"/>
                <a:ea typeface="Calibri" panose="020F0502020204030204" pitchFamily="34" charset="0"/>
                <a:cs typeface="Times New Roman" panose="02020603050405020304" pitchFamily="18" charset="0"/>
              </a:rPr>
              <a:t> Term we will begin working towards the </a:t>
            </a:r>
            <a:r>
              <a:rPr lang="en-US" altLang="en-US" sz="1050" dirty="0">
                <a:solidFill>
                  <a:srgbClr val="000000"/>
                </a:solidFill>
                <a:latin typeface="Letters for Learners"/>
                <a:ea typeface="Calibri" panose="020F0502020204030204" pitchFamily="34" charset="0"/>
                <a:cs typeface="Times New Roman" panose="02020603050405020304" pitchFamily="18" charset="0"/>
              </a:rPr>
              <a:t>Silver</a:t>
            </a:r>
            <a:r>
              <a:rPr kumimoji="0" lang="en-US" altLang="en-US" sz="1050" b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tters for Learner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kumimoji="0" lang="en-US" altLang="en-US" sz="1050" b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tters for Learners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altLang="en-US" sz="1050" b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tters for Learners"/>
                <a:ea typeface="Calibri" panose="020F0502020204030204" pitchFamily="34" charset="0"/>
                <a:cs typeface="Times New Roman" panose="02020603050405020304" pitchFamily="18" charset="0"/>
              </a:rPr>
              <a:t>number bond badge. The children work towards and take four </a:t>
            </a:r>
            <a:br>
              <a:rPr kumimoji="0" lang="en-US" altLang="en-US" sz="1050" b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tters for Learners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altLang="en-US" sz="1050" b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tters for Learners"/>
                <a:ea typeface="Calibri" panose="020F0502020204030204" pitchFamily="34" charset="0"/>
                <a:cs typeface="Times New Roman" panose="02020603050405020304" pitchFamily="18" charset="0"/>
              </a:rPr>
              <a:t>number bond written tests, answering addition and subtraction questions. Once they have passed all four tests, they receive a certificate and badge in assembly.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105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tters for Learners"/>
                <a:ea typeface="Calibri" panose="020F0502020204030204" pitchFamily="34" charset="0"/>
                <a:cs typeface="Times New Roman" panose="02020603050405020304" pitchFamily="18" charset="0"/>
              </a:rPr>
              <a:t>Please be mindful that children work at different paces to achieve these and that it is not a competition! </a:t>
            </a:r>
            <a:endParaRPr kumimoji="0" lang="en-GB" altLang="en-US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6" name="Rectangle 18">
            <a:extLst>
              <a:ext uri="{FF2B5EF4-FFF2-40B4-BE49-F238E27FC236}">
                <a16:creationId xmlns:a16="http://schemas.microsoft.com/office/drawing/2014/main" id="{D8831E56-6758-B622-B8E8-FA14266D3B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7" name="Rectangle 20">
            <a:extLst>
              <a:ext uri="{FF2B5EF4-FFF2-40B4-BE49-F238E27FC236}">
                <a16:creationId xmlns:a16="http://schemas.microsoft.com/office/drawing/2014/main" id="{D3586593-409A-E4FD-FD98-4D9FA98699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22">
            <a:extLst>
              <a:ext uri="{FF2B5EF4-FFF2-40B4-BE49-F238E27FC236}">
                <a16:creationId xmlns:a16="http://schemas.microsoft.com/office/drawing/2014/main" id="{4D20D971-DBC9-604A-A863-A125975720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54075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Rectangle 24">
            <a:extLst>
              <a:ext uri="{FF2B5EF4-FFF2-40B4-BE49-F238E27FC236}">
                <a16:creationId xmlns:a16="http://schemas.microsoft.com/office/drawing/2014/main" id="{C619F629-9DEA-8FBC-9150-49A4CCD4F9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860" y="953192"/>
            <a:ext cx="4837595" cy="893054"/>
          </a:xfrm>
          <a:custGeom>
            <a:avLst/>
            <a:gdLst>
              <a:gd name="connsiteX0" fmla="*/ 0 w 4837595"/>
              <a:gd name="connsiteY0" fmla="*/ 0 h 893054"/>
              <a:gd name="connsiteX1" fmla="*/ 634262 w 4837595"/>
              <a:gd name="connsiteY1" fmla="*/ 0 h 893054"/>
              <a:gd name="connsiteX2" fmla="*/ 1220149 w 4837595"/>
              <a:gd name="connsiteY2" fmla="*/ 0 h 893054"/>
              <a:gd name="connsiteX3" fmla="*/ 1757660 w 4837595"/>
              <a:gd name="connsiteY3" fmla="*/ 0 h 893054"/>
              <a:gd name="connsiteX4" fmla="*/ 2295170 w 4837595"/>
              <a:gd name="connsiteY4" fmla="*/ 0 h 893054"/>
              <a:gd name="connsiteX5" fmla="*/ 2929433 w 4837595"/>
              <a:gd name="connsiteY5" fmla="*/ 0 h 893054"/>
              <a:gd name="connsiteX6" fmla="*/ 3515319 w 4837595"/>
              <a:gd name="connsiteY6" fmla="*/ 0 h 893054"/>
              <a:gd name="connsiteX7" fmla="*/ 3907702 w 4837595"/>
              <a:gd name="connsiteY7" fmla="*/ 0 h 893054"/>
              <a:gd name="connsiteX8" fmla="*/ 4837595 w 4837595"/>
              <a:gd name="connsiteY8" fmla="*/ 0 h 893054"/>
              <a:gd name="connsiteX9" fmla="*/ 4837595 w 4837595"/>
              <a:gd name="connsiteY9" fmla="*/ 464388 h 893054"/>
              <a:gd name="connsiteX10" fmla="*/ 4837595 w 4837595"/>
              <a:gd name="connsiteY10" fmla="*/ 893054 h 893054"/>
              <a:gd name="connsiteX11" fmla="*/ 4396836 w 4837595"/>
              <a:gd name="connsiteY11" fmla="*/ 893054 h 893054"/>
              <a:gd name="connsiteX12" fmla="*/ 3762574 w 4837595"/>
              <a:gd name="connsiteY12" fmla="*/ 893054 h 893054"/>
              <a:gd name="connsiteX13" fmla="*/ 3273439 w 4837595"/>
              <a:gd name="connsiteY13" fmla="*/ 893054 h 893054"/>
              <a:gd name="connsiteX14" fmla="*/ 2639177 w 4837595"/>
              <a:gd name="connsiteY14" fmla="*/ 893054 h 893054"/>
              <a:gd name="connsiteX15" fmla="*/ 2198418 w 4837595"/>
              <a:gd name="connsiteY15" fmla="*/ 893054 h 893054"/>
              <a:gd name="connsiteX16" fmla="*/ 1806035 w 4837595"/>
              <a:gd name="connsiteY16" fmla="*/ 893054 h 893054"/>
              <a:gd name="connsiteX17" fmla="*/ 1413653 w 4837595"/>
              <a:gd name="connsiteY17" fmla="*/ 893054 h 893054"/>
              <a:gd name="connsiteX18" fmla="*/ 827766 w 4837595"/>
              <a:gd name="connsiteY18" fmla="*/ 893054 h 893054"/>
              <a:gd name="connsiteX19" fmla="*/ 0 w 4837595"/>
              <a:gd name="connsiteY19" fmla="*/ 893054 h 893054"/>
              <a:gd name="connsiteX20" fmla="*/ 0 w 4837595"/>
              <a:gd name="connsiteY20" fmla="*/ 446527 h 893054"/>
              <a:gd name="connsiteX21" fmla="*/ 0 w 4837595"/>
              <a:gd name="connsiteY21" fmla="*/ 0 h 893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37595" h="893054" fill="none" extrusionOk="0">
                <a:moveTo>
                  <a:pt x="0" y="0"/>
                </a:moveTo>
                <a:cubicBezTo>
                  <a:pt x="127741" y="-38231"/>
                  <a:pt x="422444" y="6704"/>
                  <a:pt x="634262" y="0"/>
                </a:cubicBezTo>
                <a:cubicBezTo>
                  <a:pt x="846080" y="-6704"/>
                  <a:pt x="1059258" y="31077"/>
                  <a:pt x="1220149" y="0"/>
                </a:cubicBezTo>
                <a:cubicBezTo>
                  <a:pt x="1381040" y="-31077"/>
                  <a:pt x="1512918" y="45267"/>
                  <a:pt x="1757660" y="0"/>
                </a:cubicBezTo>
                <a:cubicBezTo>
                  <a:pt x="2002402" y="-45267"/>
                  <a:pt x="2089349" y="4750"/>
                  <a:pt x="2295170" y="0"/>
                </a:cubicBezTo>
                <a:cubicBezTo>
                  <a:pt x="2500991" y="-4750"/>
                  <a:pt x="2693302" y="39013"/>
                  <a:pt x="2929433" y="0"/>
                </a:cubicBezTo>
                <a:cubicBezTo>
                  <a:pt x="3165564" y="-39013"/>
                  <a:pt x="3363447" y="48368"/>
                  <a:pt x="3515319" y="0"/>
                </a:cubicBezTo>
                <a:cubicBezTo>
                  <a:pt x="3667191" y="-48368"/>
                  <a:pt x="3819411" y="16818"/>
                  <a:pt x="3907702" y="0"/>
                </a:cubicBezTo>
                <a:cubicBezTo>
                  <a:pt x="3995993" y="-16818"/>
                  <a:pt x="4610222" y="48980"/>
                  <a:pt x="4837595" y="0"/>
                </a:cubicBezTo>
                <a:cubicBezTo>
                  <a:pt x="4847584" y="134661"/>
                  <a:pt x="4790801" y="272480"/>
                  <a:pt x="4837595" y="464388"/>
                </a:cubicBezTo>
                <a:cubicBezTo>
                  <a:pt x="4884389" y="656296"/>
                  <a:pt x="4800020" y="767157"/>
                  <a:pt x="4837595" y="893054"/>
                </a:cubicBezTo>
                <a:cubicBezTo>
                  <a:pt x="4678937" y="911295"/>
                  <a:pt x="4506853" y="866455"/>
                  <a:pt x="4396836" y="893054"/>
                </a:cubicBezTo>
                <a:cubicBezTo>
                  <a:pt x="4286819" y="919653"/>
                  <a:pt x="3933924" y="851475"/>
                  <a:pt x="3762574" y="893054"/>
                </a:cubicBezTo>
                <a:cubicBezTo>
                  <a:pt x="3591224" y="934633"/>
                  <a:pt x="3389635" y="866885"/>
                  <a:pt x="3273439" y="893054"/>
                </a:cubicBezTo>
                <a:cubicBezTo>
                  <a:pt x="3157244" y="919223"/>
                  <a:pt x="2864438" y="866199"/>
                  <a:pt x="2639177" y="893054"/>
                </a:cubicBezTo>
                <a:cubicBezTo>
                  <a:pt x="2413916" y="919909"/>
                  <a:pt x="2388743" y="876834"/>
                  <a:pt x="2198418" y="893054"/>
                </a:cubicBezTo>
                <a:cubicBezTo>
                  <a:pt x="2008093" y="909274"/>
                  <a:pt x="1958210" y="866987"/>
                  <a:pt x="1806035" y="893054"/>
                </a:cubicBezTo>
                <a:cubicBezTo>
                  <a:pt x="1653860" y="919121"/>
                  <a:pt x="1597351" y="877798"/>
                  <a:pt x="1413653" y="893054"/>
                </a:cubicBezTo>
                <a:cubicBezTo>
                  <a:pt x="1229955" y="908310"/>
                  <a:pt x="989515" y="839423"/>
                  <a:pt x="827766" y="893054"/>
                </a:cubicBezTo>
                <a:cubicBezTo>
                  <a:pt x="666017" y="946685"/>
                  <a:pt x="326094" y="811498"/>
                  <a:pt x="0" y="893054"/>
                </a:cubicBezTo>
                <a:cubicBezTo>
                  <a:pt x="-38590" y="670127"/>
                  <a:pt x="15072" y="657547"/>
                  <a:pt x="0" y="446527"/>
                </a:cubicBezTo>
                <a:cubicBezTo>
                  <a:pt x="-15072" y="235507"/>
                  <a:pt x="45551" y="159944"/>
                  <a:pt x="0" y="0"/>
                </a:cubicBezTo>
                <a:close/>
              </a:path>
              <a:path w="4837595" h="893054" stroke="0" extrusionOk="0">
                <a:moveTo>
                  <a:pt x="0" y="0"/>
                </a:moveTo>
                <a:cubicBezTo>
                  <a:pt x="103498" y="-40268"/>
                  <a:pt x="325318" y="11660"/>
                  <a:pt x="489135" y="0"/>
                </a:cubicBezTo>
                <a:cubicBezTo>
                  <a:pt x="652953" y="-11660"/>
                  <a:pt x="743989" y="21176"/>
                  <a:pt x="881517" y="0"/>
                </a:cubicBezTo>
                <a:cubicBezTo>
                  <a:pt x="1019045" y="-21176"/>
                  <a:pt x="1302533" y="4287"/>
                  <a:pt x="1515780" y="0"/>
                </a:cubicBezTo>
                <a:cubicBezTo>
                  <a:pt x="1729027" y="-4287"/>
                  <a:pt x="1874188" y="7126"/>
                  <a:pt x="2004914" y="0"/>
                </a:cubicBezTo>
                <a:cubicBezTo>
                  <a:pt x="2135640" y="-7126"/>
                  <a:pt x="2306162" y="24867"/>
                  <a:pt x="2494049" y="0"/>
                </a:cubicBezTo>
                <a:cubicBezTo>
                  <a:pt x="2681937" y="-24867"/>
                  <a:pt x="2976508" y="4763"/>
                  <a:pt x="3128311" y="0"/>
                </a:cubicBezTo>
                <a:cubicBezTo>
                  <a:pt x="3280114" y="-4763"/>
                  <a:pt x="3466535" y="2438"/>
                  <a:pt x="3569070" y="0"/>
                </a:cubicBezTo>
                <a:cubicBezTo>
                  <a:pt x="3671605" y="-2438"/>
                  <a:pt x="4042660" y="59678"/>
                  <a:pt x="4203333" y="0"/>
                </a:cubicBezTo>
                <a:cubicBezTo>
                  <a:pt x="4364006" y="-59678"/>
                  <a:pt x="4663134" y="20767"/>
                  <a:pt x="4837595" y="0"/>
                </a:cubicBezTo>
                <a:cubicBezTo>
                  <a:pt x="4862089" y="114926"/>
                  <a:pt x="4821652" y="336686"/>
                  <a:pt x="4837595" y="446527"/>
                </a:cubicBezTo>
                <a:cubicBezTo>
                  <a:pt x="4853538" y="556368"/>
                  <a:pt x="4790964" y="765069"/>
                  <a:pt x="4837595" y="893054"/>
                </a:cubicBezTo>
                <a:cubicBezTo>
                  <a:pt x="4629638" y="940836"/>
                  <a:pt x="4456865" y="850844"/>
                  <a:pt x="4251708" y="893054"/>
                </a:cubicBezTo>
                <a:cubicBezTo>
                  <a:pt x="4046551" y="935264"/>
                  <a:pt x="3804436" y="837222"/>
                  <a:pt x="3617446" y="893054"/>
                </a:cubicBezTo>
                <a:cubicBezTo>
                  <a:pt x="3430456" y="948886"/>
                  <a:pt x="3171930" y="849771"/>
                  <a:pt x="2983184" y="893054"/>
                </a:cubicBezTo>
                <a:cubicBezTo>
                  <a:pt x="2794438" y="936337"/>
                  <a:pt x="2716832" y="873157"/>
                  <a:pt x="2542425" y="893054"/>
                </a:cubicBezTo>
                <a:cubicBezTo>
                  <a:pt x="2368018" y="912951"/>
                  <a:pt x="2252306" y="879462"/>
                  <a:pt x="2004914" y="893054"/>
                </a:cubicBezTo>
                <a:cubicBezTo>
                  <a:pt x="1757522" y="906646"/>
                  <a:pt x="1561247" y="846027"/>
                  <a:pt x="1370652" y="893054"/>
                </a:cubicBezTo>
                <a:cubicBezTo>
                  <a:pt x="1180057" y="940081"/>
                  <a:pt x="1000112" y="862325"/>
                  <a:pt x="833141" y="893054"/>
                </a:cubicBezTo>
                <a:cubicBezTo>
                  <a:pt x="666170" y="923783"/>
                  <a:pt x="182682" y="884455"/>
                  <a:pt x="0" y="893054"/>
                </a:cubicBezTo>
                <a:cubicBezTo>
                  <a:pt x="-27156" y="704537"/>
                  <a:pt x="11044" y="662581"/>
                  <a:pt x="0" y="464388"/>
                </a:cubicBezTo>
                <a:cubicBezTo>
                  <a:pt x="-11044" y="266195"/>
                  <a:pt x="22703" y="140562"/>
                  <a:pt x="0" y="0"/>
                </a:cubicBezTo>
                <a:close/>
              </a:path>
            </a:pathLst>
          </a:custGeom>
          <a:solidFill>
            <a:srgbClr val="00B050">
              <a:alpha val="30000"/>
            </a:srgbClr>
          </a:solidFill>
          <a:ln w="9525">
            <a:solidFill>
              <a:schemeClr val="tx1"/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vert="horz" wrap="square" lIns="91440" tIns="108000" rIns="91440" bIns="108000" numCol="2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tters for Learners"/>
                <a:ea typeface="Calibri" panose="020F0502020204030204" pitchFamily="34" charset="0"/>
                <a:cs typeface="Times New Roman" panose="02020603050405020304" pitchFamily="18" charset="0"/>
              </a:rPr>
              <a:t>Key topics this term: 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en-US" altLang="en-US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tters for Learners"/>
                <a:ea typeface="Calibri" panose="020F0502020204030204" pitchFamily="34" charset="0"/>
                <a:cs typeface="Times New Roman" panose="02020603050405020304" pitchFamily="18" charset="0"/>
              </a:rPr>
              <a:t>Place value within 20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en-US" altLang="en-US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tters for Learners"/>
                <a:ea typeface="Calibri" panose="020F0502020204030204" pitchFamily="34" charset="0"/>
                <a:cs typeface="Times New Roman" panose="02020603050405020304" pitchFamily="18" charset="0"/>
              </a:rPr>
              <a:t>Addition and subtraction within 20</a:t>
            </a:r>
          </a:p>
          <a:p>
            <a:pPr marL="171450" indent="-171450" defTabSz="91440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1100" dirty="0">
                <a:solidFill>
                  <a:srgbClr val="000000"/>
                </a:solidFill>
                <a:latin typeface="Letters for Learners"/>
                <a:ea typeface="Calibri" panose="020F0502020204030204" pitchFamily="34" charset="0"/>
                <a:cs typeface="Times New Roman" panose="02020603050405020304" pitchFamily="18" charset="0"/>
              </a:rPr>
              <a:t>Number bonds to 20</a:t>
            </a:r>
          </a:p>
          <a:p>
            <a:pPr marL="171450" indent="-171450" defTabSz="91440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1100" dirty="0">
                <a:solidFill>
                  <a:srgbClr val="000000"/>
                </a:solidFill>
                <a:latin typeface="Letters for Learners"/>
                <a:ea typeface="Calibri" panose="020F0502020204030204" pitchFamily="34" charset="0"/>
                <a:cs typeface="Times New Roman" panose="02020603050405020304" pitchFamily="18" charset="0"/>
              </a:rPr>
              <a:t>Place value within 50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1100" dirty="0">
                <a:solidFill>
                  <a:srgbClr val="000000"/>
                </a:solidFill>
                <a:latin typeface="Letters for Learners"/>
                <a:ea typeface="Calibri" panose="020F0502020204030204" pitchFamily="34" charset="0"/>
                <a:cs typeface="Times New Roman" panose="02020603050405020304" pitchFamily="18" charset="0"/>
              </a:rPr>
              <a:t>Length, height, mass and volume</a:t>
            </a:r>
            <a:endParaRPr kumimoji="0" lang="en-US" altLang="en-US" sz="110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Letters for Learners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23E73F9E-3BE4-18A6-BD8A-FF7871AC03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3092" y="28023"/>
            <a:ext cx="774803" cy="87301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F8BBA5A-F829-A1E7-B46F-6A9485BE9C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80071" y="40744"/>
            <a:ext cx="774804" cy="851434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0173DF4A-21BE-DFC1-5330-BE4D7BA8CEA2}"/>
              </a:ext>
            </a:extLst>
          </p:cNvPr>
          <p:cNvGrpSpPr/>
          <p:nvPr/>
        </p:nvGrpSpPr>
        <p:grpSpPr>
          <a:xfrm>
            <a:off x="134135" y="1966002"/>
            <a:ext cx="4871491" cy="4768150"/>
            <a:chOff x="111826" y="1178655"/>
            <a:chExt cx="4871491" cy="4768150"/>
          </a:xfrm>
        </p:grpSpPr>
        <p:sp>
          <p:nvSpPr>
            <p:cNvPr id="46" name="Arrow: Pentagon 19">
              <a:extLst>
                <a:ext uri="{FF2B5EF4-FFF2-40B4-BE49-F238E27FC236}">
                  <a16:creationId xmlns:a16="http://schemas.microsoft.com/office/drawing/2014/main" id="{5E6DCC02-A4E7-B169-0A0F-11F7563D68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3317" y="1206219"/>
              <a:ext cx="2340000" cy="3261610"/>
            </a:xfrm>
            <a:prstGeom prst="homePlate">
              <a:avLst>
                <a:gd name="adj" fmla="val 0"/>
              </a:avLst>
            </a:prstGeom>
            <a:solidFill>
              <a:srgbClr val="BDD6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10800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Number Bonds to 20</a:t>
              </a:r>
            </a:p>
          </p:txBody>
        </p:sp>
        <p:sp>
          <p:nvSpPr>
            <p:cNvPr id="8" name="Arrow: Pentagon 19">
              <a:extLst>
                <a:ext uri="{FF2B5EF4-FFF2-40B4-BE49-F238E27FC236}">
                  <a16:creationId xmlns:a16="http://schemas.microsoft.com/office/drawing/2014/main" id="{7AABC440-F436-8B99-C60B-31D323C5B5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149" y="1178655"/>
              <a:ext cx="2340000" cy="2520000"/>
            </a:xfrm>
            <a:prstGeom prst="homePlate">
              <a:avLst>
                <a:gd name="adj" fmla="val 0"/>
              </a:avLst>
            </a:prstGeom>
            <a:solidFill>
              <a:srgbClr val="BDD6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Place Value within 20 &amp; 50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Topics covered include </a:t>
              </a:r>
              <a:r>
                <a:rPr lang="en-US" alt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counting within 20, understanding place value and teen numbers, place value and understanding place value within 50, finding 1 more and 1 less, understanding and using a number line, counting by making groups of ten and partitioning into groups of tens and ones</a:t>
              </a:r>
              <a:r>
                <a:rPr kumimoji="0" lang="en-US" altLang="en-US" sz="12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</a:t>
              </a:r>
              <a:endParaRPr kumimoji="0" lang="en-GB" altLang="en-US" sz="11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4" name="Arrow: Pentagon 19">
              <a:extLst>
                <a:ext uri="{FF2B5EF4-FFF2-40B4-BE49-F238E27FC236}">
                  <a16:creationId xmlns:a16="http://schemas.microsoft.com/office/drawing/2014/main" id="{48029A11-B282-554C-8B82-947D307B93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826" y="3884522"/>
              <a:ext cx="2340000" cy="2062283"/>
            </a:xfrm>
            <a:prstGeom prst="homePlate">
              <a:avLst>
                <a:gd name="adj" fmla="val 0"/>
              </a:avLst>
            </a:prstGeom>
            <a:solidFill>
              <a:srgbClr val="BDD6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Addition and Subtraction </a:t>
              </a:r>
              <a:br>
                <a:rPr kumimoji="0" lang="en-US" altLang="en-US" sz="12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US" altLang="en-US" sz="12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within 20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Topics covered include </a:t>
              </a:r>
              <a:r>
                <a:rPr lang="en-US" alt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finding and making number bonds to 20, understanding doubles, adding by counting on, subtracting by counting back and missing number problems</a:t>
              </a:r>
              <a:r>
                <a:rPr kumimoji="0" lang="en-US" altLang="en-US" sz="12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kumimoji="0" lang="en-GB" altLang="en-US" sz="11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5" name="Arrow: Pentagon 19">
              <a:extLst>
                <a:ext uri="{FF2B5EF4-FFF2-40B4-BE49-F238E27FC236}">
                  <a16:creationId xmlns:a16="http://schemas.microsoft.com/office/drawing/2014/main" id="{1FA42647-5912-07FF-CA74-C9E846FB46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3317" y="4656864"/>
              <a:ext cx="2340000" cy="1289941"/>
            </a:xfrm>
            <a:prstGeom prst="homePlate">
              <a:avLst>
                <a:gd name="adj" fmla="val 0"/>
              </a:avLst>
            </a:prstGeom>
            <a:solidFill>
              <a:srgbClr val="BDD6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</a:pPr>
              <a:r>
                <a:rPr lang="en-US" alt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Measurement:</a:t>
              </a:r>
              <a:endParaRPr kumimoji="0" lang="en-US" altLang="en-US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Topics </a:t>
              </a:r>
              <a:r>
                <a:rPr lang="en-US" alt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include comparing length, weight and volume, measuring length, weight and volume using non-standard and standard units</a:t>
              </a:r>
              <a:r>
                <a:rPr kumimoji="0" lang="en-US" altLang="en-US" sz="12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</a:t>
              </a:r>
              <a:endParaRPr kumimoji="0" lang="en-GB" altLang="en-US" sz="11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F2F22A1D-E153-3E76-5F8A-2C9EA44218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153" b="3153"/>
            <a:stretch/>
          </p:blipFill>
          <p:spPr bwMode="auto">
            <a:xfrm rot="21119472">
              <a:off x="2757184" y="1621793"/>
              <a:ext cx="2049163" cy="2716534"/>
            </a:xfrm>
            <a:prstGeom prst="roundRect">
              <a:avLst>
                <a:gd name="adj" fmla="val 7084"/>
              </a:avLst>
            </a:prstGeom>
            <a:noFill/>
            <a:ln w="38100">
              <a:solidFill>
                <a:srgbClr val="006BA1"/>
              </a:solidFill>
            </a:ln>
          </p:spPr>
        </p:pic>
        <p:pic>
          <p:nvPicPr>
            <p:cNvPr id="2089" name="Picture 41" descr="White Rose Maths KS3/4 Scheme of Learning - Teachwire">
              <a:extLst>
                <a:ext uri="{FF2B5EF4-FFF2-40B4-BE49-F238E27FC236}">
                  <a16:creationId xmlns:a16="http://schemas.microsoft.com/office/drawing/2014/main" id="{7C1CED66-BAD8-F1EB-0AED-C36D990D116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518453">
              <a:off x="1968725" y="1209937"/>
              <a:ext cx="388868" cy="3888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4" name="Picture 41" descr="White Rose Maths KS3/4 Scheme of Learning - Teachwire">
              <a:extLst>
                <a:ext uri="{FF2B5EF4-FFF2-40B4-BE49-F238E27FC236}">
                  <a16:creationId xmlns:a16="http://schemas.microsoft.com/office/drawing/2014/main" id="{9C80BF32-C1FF-BA03-793B-E7F7ACF436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518453">
              <a:off x="1942279" y="4085054"/>
              <a:ext cx="388868" cy="3888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5" name="Picture 41" descr="White Rose Maths KS3/4 Scheme of Learning - Teachwire">
              <a:extLst>
                <a:ext uri="{FF2B5EF4-FFF2-40B4-BE49-F238E27FC236}">
                  <a16:creationId xmlns:a16="http://schemas.microsoft.com/office/drawing/2014/main" id="{5699B10F-D20D-F3CB-27C2-C79A264D03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518453">
              <a:off x="4517654" y="4721229"/>
              <a:ext cx="388868" cy="3888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9" name="Rectangle 48">
            <a:extLst>
              <a:ext uri="{FF2B5EF4-FFF2-40B4-BE49-F238E27FC236}">
                <a16:creationId xmlns:a16="http://schemas.microsoft.com/office/drawing/2014/main" id="{F8D963EB-18B1-C39C-E4E2-3F7F258394D9}"/>
              </a:ext>
            </a:extLst>
          </p:cNvPr>
          <p:cNvSpPr/>
          <p:nvPr/>
        </p:nvSpPr>
        <p:spPr>
          <a:xfrm>
            <a:off x="5320235" y="5390339"/>
            <a:ext cx="4419876" cy="1325978"/>
          </a:xfrm>
          <a:prstGeom prst="rect">
            <a:avLst/>
          </a:prstGeom>
          <a:solidFill>
            <a:srgbClr val="FFC00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792000" tIns="45720" rIns="144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68288" indent="-268288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S" sz="1200" dirty="0">
                <a:solidFill>
                  <a:srgbClr val="000000"/>
                </a:solidFill>
                <a:effectLst/>
                <a:latin typeface="Dreaming Outloud Pro" panose="030505020403020305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Practice correctly forming numerals 1 to 9 using the above rhymes as a guide. Numbers can be practiced writing in sand/glitter with your finger, or written with a pencil. The most common mistake at this age are forming numerals back to front.</a:t>
            </a:r>
          </a:p>
        </p:txBody>
      </p:sp>
    </p:spTree>
    <p:extLst>
      <p:ext uri="{BB962C8B-B14F-4D97-AF65-F5344CB8AC3E}">
        <p14:creationId xmlns:p14="http://schemas.microsoft.com/office/powerpoint/2010/main" val="533055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340</TotalTime>
  <Words>361</Words>
  <Application>Microsoft Macintosh PowerPoint</Application>
  <PresentationFormat>A4 Paper (210x297 mm)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Dreaming Outloud Pro</vt:lpstr>
      <vt:lpstr>Letters for Learners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Simon Gottschalk</dc:creator>
  <cp:lastModifiedBy>Helen Gottschalk</cp:lastModifiedBy>
  <cp:revision>5</cp:revision>
  <dcterms:created xsi:type="dcterms:W3CDTF">2024-09-08T09:21:33Z</dcterms:created>
  <dcterms:modified xsi:type="dcterms:W3CDTF">2025-03-19T15:41:12Z</dcterms:modified>
</cp:coreProperties>
</file>