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12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DD6E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48" autoAdjust="0"/>
    <p:restoredTop sz="94660"/>
  </p:normalViewPr>
  <p:slideViewPr>
    <p:cSldViewPr snapToGrid="0" showGuides="1">
      <p:cViewPr varScale="1">
        <p:scale>
          <a:sx n="123" d="100"/>
          <a:sy n="123" d="100"/>
        </p:scale>
        <p:origin x="1072" y="176"/>
      </p:cViewPr>
      <p:guideLst>
        <p:guide orient="horz" pos="2160"/>
        <p:guide pos="312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2A9F3CA-7DF9-44D5-9B02-3174BF3DCF25}" type="datetimeFigureOut">
              <a:rPr lang="en-US" smtClean="0"/>
              <a:t>3/19/25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71B35A-B96D-45FB-88FB-09C649E8689A}" type="slidenum">
              <a:rPr lang="en-US" smtClean="0"/>
              <a:t>‹#›</a:t>
            </a:fld>
            <a:endParaRPr lang="en-US"/>
          </a:p>
        </p:txBody>
      </p:sp>
    </p:spTree>
    <p:extLst>
      <p:ext uri="{BB962C8B-B14F-4D97-AF65-F5344CB8AC3E}">
        <p14:creationId xmlns:p14="http://schemas.microsoft.com/office/powerpoint/2010/main" val="12037415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2A9F3CA-7DF9-44D5-9B02-3174BF3DCF25}" type="datetimeFigureOut">
              <a:rPr lang="en-US" smtClean="0"/>
              <a:t>3/19/25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71B35A-B96D-45FB-88FB-09C649E8689A}" type="slidenum">
              <a:rPr lang="en-US" smtClean="0"/>
              <a:t>‹#›</a:t>
            </a:fld>
            <a:endParaRPr lang="en-US"/>
          </a:p>
        </p:txBody>
      </p:sp>
    </p:spTree>
    <p:extLst>
      <p:ext uri="{BB962C8B-B14F-4D97-AF65-F5344CB8AC3E}">
        <p14:creationId xmlns:p14="http://schemas.microsoft.com/office/powerpoint/2010/main" val="3001261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2A9F3CA-7DF9-44D5-9B02-3174BF3DCF25}" type="datetimeFigureOut">
              <a:rPr lang="en-US" smtClean="0"/>
              <a:t>3/19/25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71B35A-B96D-45FB-88FB-09C649E8689A}" type="slidenum">
              <a:rPr lang="en-US" smtClean="0"/>
              <a:t>‹#›</a:t>
            </a:fld>
            <a:endParaRPr lang="en-US"/>
          </a:p>
        </p:txBody>
      </p:sp>
    </p:spTree>
    <p:extLst>
      <p:ext uri="{BB962C8B-B14F-4D97-AF65-F5344CB8AC3E}">
        <p14:creationId xmlns:p14="http://schemas.microsoft.com/office/powerpoint/2010/main" val="21113849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2A9F3CA-7DF9-44D5-9B02-3174BF3DCF25}" type="datetimeFigureOut">
              <a:rPr lang="en-US" smtClean="0"/>
              <a:t>3/19/25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71B35A-B96D-45FB-88FB-09C649E8689A}" type="slidenum">
              <a:rPr lang="en-US" smtClean="0"/>
              <a:t>‹#›</a:t>
            </a:fld>
            <a:endParaRPr lang="en-US"/>
          </a:p>
        </p:txBody>
      </p:sp>
    </p:spTree>
    <p:extLst>
      <p:ext uri="{BB962C8B-B14F-4D97-AF65-F5344CB8AC3E}">
        <p14:creationId xmlns:p14="http://schemas.microsoft.com/office/powerpoint/2010/main" val="27432289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2A9F3CA-7DF9-44D5-9B02-3174BF3DCF25}" type="datetimeFigureOut">
              <a:rPr lang="en-US" smtClean="0"/>
              <a:t>3/19/25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71B35A-B96D-45FB-88FB-09C649E8689A}" type="slidenum">
              <a:rPr lang="en-US" smtClean="0"/>
              <a:t>‹#›</a:t>
            </a:fld>
            <a:endParaRPr lang="en-US"/>
          </a:p>
        </p:txBody>
      </p:sp>
    </p:spTree>
    <p:extLst>
      <p:ext uri="{BB962C8B-B14F-4D97-AF65-F5344CB8AC3E}">
        <p14:creationId xmlns:p14="http://schemas.microsoft.com/office/powerpoint/2010/main" val="12699581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2A9F3CA-7DF9-44D5-9B02-3174BF3DCF25}" type="datetimeFigureOut">
              <a:rPr lang="en-US" smtClean="0"/>
              <a:t>3/19/25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71B35A-B96D-45FB-88FB-09C649E8689A}" type="slidenum">
              <a:rPr lang="en-US" smtClean="0"/>
              <a:t>‹#›</a:t>
            </a:fld>
            <a:endParaRPr lang="en-US"/>
          </a:p>
        </p:txBody>
      </p:sp>
    </p:spTree>
    <p:extLst>
      <p:ext uri="{BB962C8B-B14F-4D97-AF65-F5344CB8AC3E}">
        <p14:creationId xmlns:p14="http://schemas.microsoft.com/office/powerpoint/2010/main" val="39893326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2329" y="2505075"/>
            <a:ext cx="4190702"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14913" y="2505075"/>
            <a:ext cx="4211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2A9F3CA-7DF9-44D5-9B02-3174BF3DCF25}" type="datetimeFigureOut">
              <a:rPr lang="en-US" smtClean="0"/>
              <a:t>3/19/25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471B35A-B96D-45FB-88FB-09C649E8689A}" type="slidenum">
              <a:rPr lang="en-US" smtClean="0"/>
              <a:t>‹#›</a:t>
            </a:fld>
            <a:endParaRPr lang="en-US"/>
          </a:p>
        </p:txBody>
      </p:sp>
    </p:spTree>
    <p:extLst>
      <p:ext uri="{BB962C8B-B14F-4D97-AF65-F5344CB8AC3E}">
        <p14:creationId xmlns:p14="http://schemas.microsoft.com/office/powerpoint/2010/main" val="24131859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2A9F3CA-7DF9-44D5-9B02-3174BF3DCF25}" type="datetimeFigureOut">
              <a:rPr lang="en-US" smtClean="0"/>
              <a:t>3/19/25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471B35A-B96D-45FB-88FB-09C649E8689A}" type="slidenum">
              <a:rPr lang="en-US" smtClean="0"/>
              <a:t>‹#›</a:t>
            </a:fld>
            <a:endParaRPr lang="en-US"/>
          </a:p>
        </p:txBody>
      </p:sp>
    </p:spTree>
    <p:extLst>
      <p:ext uri="{BB962C8B-B14F-4D97-AF65-F5344CB8AC3E}">
        <p14:creationId xmlns:p14="http://schemas.microsoft.com/office/powerpoint/2010/main" val="42943845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A9F3CA-7DF9-44D5-9B02-3174BF3DCF25}" type="datetimeFigureOut">
              <a:rPr lang="en-US" smtClean="0"/>
              <a:t>3/19/25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471B35A-B96D-45FB-88FB-09C649E8689A}" type="slidenum">
              <a:rPr lang="en-US" smtClean="0"/>
              <a:t>‹#›</a:t>
            </a:fld>
            <a:endParaRPr lang="en-US"/>
          </a:p>
        </p:txBody>
      </p:sp>
    </p:spTree>
    <p:extLst>
      <p:ext uri="{BB962C8B-B14F-4D97-AF65-F5344CB8AC3E}">
        <p14:creationId xmlns:p14="http://schemas.microsoft.com/office/powerpoint/2010/main" val="16717246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2A9F3CA-7DF9-44D5-9B02-3174BF3DCF25}" type="datetimeFigureOut">
              <a:rPr lang="en-US" smtClean="0"/>
              <a:t>3/19/25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71B35A-B96D-45FB-88FB-09C649E8689A}" type="slidenum">
              <a:rPr lang="en-US" smtClean="0"/>
              <a:t>‹#›</a:t>
            </a:fld>
            <a:endParaRPr lang="en-US"/>
          </a:p>
        </p:txBody>
      </p:sp>
    </p:spTree>
    <p:extLst>
      <p:ext uri="{BB962C8B-B14F-4D97-AF65-F5344CB8AC3E}">
        <p14:creationId xmlns:p14="http://schemas.microsoft.com/office/powerpoint/2010/main" val="41004822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2A9F3CA-7DF9-44D5-9B02-3174BF3DCF25}" type="datetimeFigureOut">
              <a:rPr lang="en-US" smtClean="0"/>
              <a:t>3/19/25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71B35A-B96D-45FB-88FB-09C649E8689A}" type="slidenum">
              <a:rPr lang="en-US" smtClean="0"/>
              <a:t>‹#›</a:t>
            </a:fld>
            <a:endParaRPr lang="en-US"/>
          </a:p>
        </p:txBody>
      </p:sp>
    </p:spTree>
    <p:extLst>
      <p:ext uri="{BB962C8B-B14F-4D97-AF65-F5344CB8AC3E}">
        <p14:creationId xmlns:p14="http://schemas.microsoft.com/office/powerpoint/2010/main" val="36811025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A9F3CA-7DF9-44D5-9B02-3174BF3DCF25}" type="datetimeFigureOut">
              <a:rPr lang="en-US" smtClean="0"/>
              <a:t>3/19/25</a:t>
            </a:fld>
            <a:endParaRPr lang="en-US"/>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71B35A-B96D-45FB-88FB-09C649E8689A}" type="slidenum">
              <a:rPr lang="en-US" smtClean="0"/>
              <a:t>‹#›</a:t>
            </a:fld>
            <a:endParaRPr lang="en-US"/>
          </a:p>
        </p:txBody>
      </p:sp>
    </p:spTree>
    <p:extLst>
      <p:ext uri="{BB962C8B-B14F-4D97-AF65-F5344CB8AC3E}">
        <p14:creationId xmlns:p14="http://schemas.microsoft.com/office/powerpoint/2010/main" val="332345320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microsoft.com/office/2007/relationships/hdphoto" Target="../media/hdphoto1.wdp"/><Relationship Id="rId7" Type="http://schemas.openxmlformats.org/officeDocument/2006/relationships/image" Target="../media/image5.png"/><Relationship Id="rId12"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8.png"/><Relationship Id="rId5" Type="http://schemas.openxmlformats.org/officeDocument/2006/relationships/image" Target="../media/image3.png"/><Relationship Id="rId10" Type="http://schemas.openxmlformats.org/officeDocument/2006/relationships/image" Target="file:///C:\Users\Helen\Library\Group%20Containers\UBF8T346G9.ms\WebArchiveCopyPasteTempFiles\com.microsoft.Word\theLiteraryTreeLogo23.png" TargetMode="External"/><Relationship Id="rId4" Type="http://schemas.openxmlformats.org/officeDocument/2006/relationships/image" Target="../media/image2.png"/><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id="{94243FC6-5EDB-ABB1-7DDF-2D0D1980587D}"/>
              </a:ext>
            </a:extLst>
          </p:cNvPr>
          <p:cNvSpPr>
            <a:spLocks noChangeArrowheads="1"/>
          </p:cNvSpPr>
          <p:nvPr/>
        </p:nvSpPr>
        <p:spPr bwMode="auto">
          <a:xfrm>
            <a:off x="111826" y="112459"/>
            <a:ext cx="4892906" cy="753777"/>
          </a:xfrm>
          <a:prstGeom prst="rect">
            <a:avLst/>
          </a:prstGeom>
          <a:solidFill>
            <a:srgbClr val="7030A0">
              <a:alpha val="60000"/>
            </a:srgbClr>
          </a:solidFill>
          <a:ln>
            <a:noFill/>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US" b="1" i="0" u="none" strike="noStrike" cap="none" normalizeH="0" baseline="0" dirty="0">
                <a:ln>
                  <a:noFill/>
                </a:ln>
                <a:solidFill>
                  <a:schemeClr val="bg1"/>
                </a:solidFill>
                <a:effectLst/>
                <a:latin typeface="Letters for Learners"/>
                <a:ea typeface="Calibri" panose="020F0502020204030204" pitchFamily="34" charset="0"/>
                <a:cs typeface="Calibri" panose="020F0502020204030204" pitchFamily="34" charset="0"/>
              </a:rPr>
              <a:t>Year 1 Knowledge Organiser </a:t>
            </a:r>
            <a:br>
              <a:rPr kumimoji="0" lang="en-GB" altLang="en-US" b="1" i="0" u="none" strike="noStrike" cap="none" normalizeH="0" baseline="0" dirty="0">
                <a:ln>
                  <a:noFill/>
                </a:ln>
                <a:solidFill>
                  <a:schemeClr val="bg1"/>
                </a:solidFill>
                <a:effectLst/>
                <a:latin typeface="Letters for Learners"/>
                <a:ea typeface="Calibri" panose="020F0502020204030204" pitchFamily="34" charset="0"/>
                <a:cs typeface="Calibri" panose="020F0502020204030204" pitchFamily="34" charset="0"/>
              </a:rPr>
            </a:br>
            <a:r>
              <a:rPr kumimoji="0" lang="en-GB" altLang="en-US" b="1" i="0" u="none" strike="noStrike" cap="none" normalizeH="0" baseline="0" dirty="0">
                <a:ln>
                  <a:noFill/>
                </a:ln>
                <a:solidFill>
                  <a:schemeClr val="bg1"/>
                </a:solidFill>
                <a:effectLst/>
                <a:latin typeface="Letters for Learners"/>
                <a:ea typeface="Calibri" panose="020F0502020204030204" pitchFamily="34" charset="0"/>
                <a:cs typeface="Calibri" panose="020F0502020204030204" pitchFamily="34" charset="0"/>
              </a:rPr>
              <a:t>ENGLISH (</a:t>
            </a:r>
            <a:r>
              <a:rPr lang="en-GB" altLang="en-US" b="1" dirty="0">
                <a:solidFill>
                  <a:schemeClr val="bg1"/>
                </a:solidFill>
                <a:latin typeface="Letters for Learners"/>
                <a:ea typeface="Calibri" panose="020F0502020204030204" pitchFamily="34" charset="0"/>
                <a:cs typeface="Calibri" panose="020F0502020204030204" pitchFamily="34" charset="0"/>
              </a:rPr>
              <a:t>Spring</a:t>
            </a:r>
            <a:r>
              <a:rPr kumimoji="0" lang="en-GB" altLang="en-US" b="1" i="0" u="none" strike="noStrike" cap="none" normalizeH="0" baseline="0" dirty="0">
                <a:ln>
                  <a:noFill/>
                </a:ln>
                <a:solidFill>
                  <a:schemeClr val="bg1"/>
                </a:solidFill>
                <a:effectLst/>
                <a:latin typeface="Letters for Learners"/>
                <a:ea typeface="Calibri" panose="020F0502020204030204" pitchFamily="34" charset="0"/>
                <a:cs typeface="Calibri" panose="020F0502020204030204" pitchFamily="34" charset="0"/>
              </a:rPr>
              <a:t> term) </a:t>
            </a:r>
            <a:endParaRPr kumimoji="0" lang="en-GB" altLang="en-US" b="0" i="0" u="none" strike="noStrike" cap="none" normalizeH="0" baseline="0" dirty="0">
              <a:ln>
                <a:noFill/>
              </a:ln>
              <a:solidFill>
                <a:schemeClr val="bg1"/>
              </a:solidFill>
              <a:effectLst/>
              <a:latin typeface="Arial" panose="020B0604020202020204" pitchFamily="34" charset="0"/>
            </a:endParaRPr>
          </a:p>
        </p:txBody>
      </p:sp>
      <p:sp>
        <p:nvSpPr>
          <p:cNvPr id="5" name="Rectangle 12">
            <a:extLst>
              <a:ext uri="{FF2B5EF4-FFF2-40B4-BE49-F238E27FC236}">
                <a16:creationId xmlns:a16="http://schemas.microsoft.com/office/drawing/2014/main" id="{043A3B47-D500-CE4D-35B8-64B4B8522D95}"/>
              </a:ext>
            </a:extLst>
          </p:cNvPr>
          <p:cNvSpPr>
            <a:spLocks noChangeArrowheads="1"/>
          </p:cNvSpPr>
          <p:nvPr/>
        </p:nvSpPr>
        <p:spPr bwMode="auto">
          <a:xfrm>
            <a:off x="36486" y="2574299"/>
            <a:ext cx="1658939"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1" u="none" strike="noStrike" cap="none" normalizeH="0" baseline="0" dirty="0">
                <a:ln>
                  <a:noFill/>
                </a:ln>
                <a:solidFill>
                  <a:srgbClr val="000000"/>
                </a:solidFill>
                <a:effectLst/>
                <a:latin typeface="Bimbo"/>
                <a:ea typeface="Calibri" panose="020F0502020204030204" pitchFamily="34" charset="0"/>
                <a:cs typeface="Times New Roman" panose="02020603050405020304" pitchFamily="18" charset="0"/>
              </a:rPr>
              <a:t>Key books this term: </a:t>
            </a:r>
            <a:endParaRPr kumimoji="0" lang="en-GB" altLang="en-US" sz="1600" b="0" i="1" u="none" strike="noStrike" cap="none" normalizeH="0" baseline="0" dirty="0">
              <a:ln>
                <a:noFill/>
              </a:ln>
              <a:solidFill>
                <a:schemeClr val="tx1"/>
              </a:solidFill>
              <a:effectLst/>
              <a:latin typeface="Arial" panose="020B0604020202020204" pitchFamily="34" charset="0"/>
            </a:endParaRPr>
          </a:p>
        </p:txBody>
      </p:sp>
      <p:sp>
        <p:nvSpPr>
          <p:cNvPr id="6" name="Rectangle 16">
            <a:extLst>
              <a:ext uri="{FF2B5EF4-FFF2-40B4-BE49-F238E27FC236}">
                <a16:creationId xmlns:a16="http://schemas.microsoft.com/office/drawing/2014/main" id="{788F6FFE-ADE3-2AF9-1415-BF93C539E6AE}"/>
              </a:ext>
            </a:extLst>
          </p:cNvPr>
          <p:cNvSpPr>
            <a:spLocks noChangeArrowheads="1"/>
          </p:cNvSpPr>
          <p:nvPr/>
        </p:nvSpPr>
        <p:spPr bwMode="auto">
          <a:xfrm>
            <a:off x="6548140" y="967063"/>
            <a:ext cx="3167959" cy="1945602"/>
          </a:xfrm>
          <a:custGeom>
            <a:avLst/>
            <a:gdLst>
              <a:gd name="connsiteX0" fmla="*/ 0 w 3167959"/>
              <a:gd name="connsiteY0" fmla="*/ 0 h 1945602"/>
              <a:gd name="connsiteX1" fmla="*/ 496314 w 3167959"/>
              <a:gd name="connsiteY1" fmla="*/ 0 h 1945602"/>
              <a:gd name="connsiteX2" fmla="*/ 960948 w 3167959"/>
              <a:gd name="connsiteY2" fmla="*/ 0 h 1945602"/>
              <a:gd name="connsiteX3" fmla="*/ 1520620 w 3167959"/>
              <a:gd name="connsiteY3" fmla="*/ 0 h 1945602"/>
              <a:gd name="connsiteX4" fmla="*/ 2048613 w 3167959"/>
              <a:gd name="connsiteY4" fmla="*/ 0 h 1945602"/>
              <a:gd name="connsiteX5" fmla="*/ 2576607 w 3167959"/>
              <a:gd name="connsiteY5" fmla="*/ 0 h 1945602"/>
              <a:gd name="connsiteX6" fmla="*/ 3167959 w 3167959"/>
              <a:gd name="connsiteY6" fmla="*/ 0 h 1945602"/>
              <a:gd name="connsiteX7" fmla="*/ 3167959 w 3167959"/>
              <a:gd name="connsiteY7" fmla="*/ 505857 h 1945602"/>
              <a:gd name="connsiteX8" fmla="*/ 3167959 w 3167959"/>
              <a:gd name="connsiteY8" fmla="*/ 953345 h 1945602"/>
              <a:gd name="connsiteX9" fmla="*/ 3167959 w 3167959"/>
              <a:gd name="connsiteY9" fmla="*/ 1459202 h 1945602"/>
              <a:gd name="connsiteX10" fmla="*/ 3167959 w 3167959"/>
              <a:gd name="connsiteY10" fmla="*/ 1945602 h 1945602"/>
              <a:gd name="connsiteX11" fmla="*/ 2608286 w 3167959"/>
              <a:gd name="connsiteY11" fmla="*/ 1945602 h 1945602"/>
              <a:gd name="connsiteX12" fmla="*/ 2048613 w 3167959"/>
              <a:gd name="connsiteY12" fmla="*/ 1945602 h 1945602"/>
              <a:gd name="connsiteX13" fmla="*/ 1457261 w 3167959"/>
              <a:gd name="connsiteY13" fmla="*/ 1945602 h 1945602"/>
              <a:gd name="connsiteX14" fmla="*/ 960948 w 3167959"/>
              <a:gd name="connsiteY14" fmla="*/ 1945602 h 1945602"/>
              <a:gd name="connsiteX15" fmla="*/ 0 w 3167959"/>
              <a:gd name="connsiteY15" fmla="*/ 1945602 h 1945602"/>
              <a:gd name="connsiteX16" fmla="*/ 0 w 3167959"/>
              <a:gd name="connsiteY16" fmla="*/ 1498114 h 1945602"/>
              <a:gd name="connsiteX17" fmla="*/ 0 w 3167959"/>
              <a:gd name="connsiteY17" fmla="*/ 1011713 h 1945602"/>
              <a:gd name="connsiteX18" fmla="*/ 0 w 3167959"/>
              <a:gd name="connsiteY18" fmla="*/ 505857 h 1945602"/>
              <a:gd name="connsiteX19" fmla="*/ 0 w 3167959"/>
              <a:gd name="connsiteY19" fmla="*/ 0 h 1945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167959" h="1945602" fill="none" extrusionOk="0">
                <a:moveTo>
                  <a:pt x="0" y="0"/>
                </a:moveTo>
                <a:cubicBezTo>
                  <a:pt x="226919" y="-31310"/>
                  <a:pt x="302187" y="48518"/>
                  <a:pt x="496314" y="0"/>
                </a:cubicBezTo>
                <a:cubicBezTo>
                  <a:pt x="690441" y="-48518"/>
                  <a:pt x="840281" y="50607"/>
                  <a:pt x="960948" y="0"/>
                </a:cubicBezTo>
                <a:cubicBezTo>
                  <a:pt x="1081615" y="-50607"/>
                  <a:pt x="1386691" y="61780"/>
                  <a:pt x="1520620" y="0"/>
                </a:cubicBezTo>
                <a:cubicBezTo>
                  <a:pt x="1654549" y="-61780"/>
                  <a:pt x="1818356" y="14475"/>
                  <a:pt x="2048613" y="0"/>
                </a:cubicBezTo>
                <a:cubicBezTo>
                  <a:pt x="2278870" y="-14475"/>
                  <a:pt x="2400100" y="41720"/>
                  <a:pt x="2576607" y="0"/>
                </a:cubicBezTo>
                <a:cubicBezTo>
                  <a:pt x="2753114" y="-41720"/>
                  <a:pt x="2961575" y="41930"/>
                  <a:pt x="3167959" y="0"/>
                </a:cubicBezTo>
                <a:cubicBezTo>
                  <a:pt x="3214008" y="190903"/>
                  <a:pt x="3107537" y="387136"/>
                  <a:pt x="3167959" y="505857"/>
                </a:cubicBezTo>
                <a:cubicBezTo>
                  <a:pt x="3228381" y="624578"/>
                  <a:pt x="3114570" y="770685"/>
                  <a:pt x="3167959" y="953345"/>
                </a:cubicBezTo>
                <a:cubicBezTo>
                  <a:pt x="3221348" y="1136005"/>
                  <a:pt x="3123651" y="1209437"/>
                  <a:pt x="3167959" y="1459202"/>
                </a:cubicBezTo>
                <a:cubicBezTo>
                  <a:pt x="3212267" y="1708967"/>
                  <a:pt x="3113013" y="1718591"/>
                  <a:pt x="3167959" y="1945602"/>
                </a:cubicBezTo>
                <a:cubicBezTo>
                  <a:pt x="3031955" y="2009372"/>
                  <a:pt x="2821722" y="1896953"/>
                  <a:pt x="2608286" y="1945602"/>
                </a:cubicBezTo>
                <a:cubicBezTo>
                  <a:pt x="2394850" y="1994251"/>
                  <a:pt x="2257726" y="1904741"/>
                  <a:pt x="2048613" y="1945602"/>
                </a:cubicBezTo>
                <a:cubicBezTo>
                  <a:pt x="1839500" y="1986463"/>
                  <a:pt x="1662733" y="1938768"/>
                  <a:pt x="1457261" y="1945602"/>
                </a:cubicBezTo>
                <a:cubicBezTo>
                  <a:pt x="1251789" y="1952436"/>
                  <a:pt x="1182032" y="1903148"/>
                  <a:pt x="960948" y="1945602"/>
                </a:cubicBezTo>
                <a:cubicBezTo>
                  <a:pt x="739864" y="1988056"/>
                  <a:pt x="355344" y="1905800"/>
                  <a:pt x="0" y="1945602"/>
                </a:cubicBezTo>
                <a:cubicBezTo>
                  <a:pt x="-17684" y="1723867"/>
                  <a:pt x="27535" y="1605034"/>
                  <a:pt x="0" y="1498114"/>
                </a:cubicBezTo>
                <a:cubicBezTo>
                  <a:pt x="-27535" y="1391194"/>
                  <a:pt x="30930" y="1129378"/>
                  <a:pt x="0" y="1011713"/>
                </a:cubicBezTo>
                <a:cubicBezTo>
                  <a:pt x="-30930" y="894048"/>
                  <a:pt x="60326" y="735315"/>
                  <a:pt x="0" y="505857"/>
                </a:cubicBezTo>
                <a:cubicBezTo>
                  <a:pt x="-60326" y="276399"/>
                  <a:pt x="18330" y="135953"/>
                  <a:pt x="0" y="0"/>
                </a:cubicBezTo>
                <a:close/>
              </a:path>
              <a:path w="3167959" h="1945602" stroke="0" extrusionOk="0">
                <a:moveTo>
                  <a:pt x="0" y="0"/>
                </a:moveTo>
                <a:cubicBezTo>
                  <a:pt x="106132" y="-7565"/>
                  <a:pt x="252240" y="59270"/>
                  <a:pt x="496314" y="0"/>
                </a:cubicBezTo>
                <a:cubicBezTo>
                  <a:pt x="740388" y="-59270"/>
                  <a:pt x="766064" y="43165"/>
                  <a:pt x="929268" y="0"/>
                </a:cubicBezTo>
                <a:cubicBezTo>
                  <a:pt x="1092472" y="-43165"/>
                  <a:pt x="1276199" y="55897"/>
                  <a:pt x="1520620" y="0"/>
                </a:cubicBezTo>
                <a:cubicBezTo>
                  <a:pt x="1765041" y="-55897"/>
                  <a:pt x="1804260" y="28988"/>
                  <a:pt x="2016934" y="0"/>
                </a:cubicBezTo>
                <a:cubicBezTo>
                  <a:pt x="2229608" y="-28988"/>
                  <a:pt x="2372491" y="24688"/>
                  <a:pt x="2513247" y="0"/>
                </a:cubicBezTo>
                <a:cubicBezTo>
                  <a:pt x="2654003" y="-24688"/>
                  <a:pt x="2916193" y="49766"/>
                  <a:pt x="3167959" y="0"/>
                </a:cubicBezTo>
                <a:cubicBezTo>
                  <a:pt x="3175633" y="111137"/>
                  <a:pt x="3163482" y="335128"/>
                  <a:pt x="3167959" y="447488"/>
                </a:cubicBezTo>
                <a:cubicBezTo>
                  <a:pt x="3172436" y="559848"/>
                  <a:pt x="3123103" y="741653"/>
                  <a:pt x="3167959" y="933889"/>
                </a:cubicBezTo>
                <a:cubicBezTo>
                  <a:pt x="3212815" y="1126125"/>
                  <a:pt x="3148440" y="1173574"/>
                  <a:pt x="3167959" y="1381377"/>
                </a:cubicBezTo>
                <a:cubicBezTo>
                  <a:pt x="3187478" y="1589180"/>
                  <a:pt x="3129787" y="1671897"/>
                  <a:pt x="3167959" y="1945602"/>
                </a:cubicBezTo>
                <a:cubicBezTo>
                  <a:pt x="2994373" y="1949295"/>
                  <a:pt x="2806295" y="1941964"/>
                  <a:pt x="2639966" y="1945602"/>
                </a:cubicBezTo>
                <a:cubicBezTo>
                  <a:pt x="2473637" y="1949240"/>
                  <a:pt x="2295625" y="1922309"/>
                  <a:pt x="2143652" y="1945602"/>
                </a:cubicBezTo>
                <a:cubicBezTo>
                  <a:pt x="1991679" y="1968895"/>
                  <a:pt x="1812312" y="1919499"/>
                  <a:pt x="1552300" y="1945602"/>
                </a:cubicBezTo>
                <a:cubicBezTo>
                  <a:pt x="1292288" y="1971705"/>
                  <a:pt x="1129927" y="1922982"/>
                  <a:pt x="960948" y="1945602"/>
                </a:cubicBezTo>
                <a:cubicBezTo>
                  <a:pt x="791969" y="1968222"/>
                  <a:pt x="613623" y="1893125"/>
                  <a:pt x="496314" y="1945602"/>
                </a:cubicBezTo>
                <a:cubicBezTo>
                  <a:pt x="379005" y="1998079"/>
                  <a:pt x="207259" y="1903513"/>
                  <a:pt x="0" y="1945602"/>
                </a:cubicBezTo>
                <a:cubicBezTo>
                  <a:pt x="-55766" y="1780247"/>
                  <a:pt x="3651" y="1625500"/>
                  <a:pt x="0" y="1420289"/>
                </a:cubicBezTo>
                <a:cubicBezTo>
                  <a:pt x="-3651" y="1215078"/>
                  <a:pt x="26488" y="1163442"/>
                  <a:pt x="0" y="992257"/>
                </a:cubicBezTo>
                <a:cubicBezTo>
                  <a:pt x="-26488" y="821072"/>
                  <a:pt x="14159" y="720031"/>
                  <a:pt x="0" y="544769"/>
                </a:cubicBezTo>
                <a:cubicBezTo>
                  <a:pt x="-14159" y="369507"/>
                  <a:pt x="40862" y="176400"/>
                  <a:pt x="0" y="0"/>
                </a:cubicBezTo>
                <a:close/>
              </a:path>
            </a:pathLst>
          </a:custGeom>
          <a:solidFill>
            <a:srgbClr val="FFFFFF"/>
          </a:solidFill>
          <a:ln w="12700">
            <a:solidFill>
              <a:srgbClr val="2E74B5"/>
            </a:solidFill>
            <a:miter lim="800000"/>
            <a:headEnd/>
            <a:tailEnd/>
            <a:extLst>
              <a:ext uri="{C807C97D-BFC1-408E-A445-0C87EB9F89A2}">
                <ask:lineSketchStyleProps xmlns:ask="http://schemas.microsoft.com/office/drawing/2018/sketchyshapes" sd="1219033472">
                  <a:prstGeom prst="rect">
                    <a:avLst/>
                  </a:prstGeom>
                  <ask:type>
                    <ask:lineSketchScribble/>
                  </ask:type>
                </ask:lineSketchStyleProps>
              </a:ext>
            </a:extLst>
          </a:ln>
        </p:spPr>
        <p:txBody>
          <a:bodyPr vert="horz" wrap="square" lIns="180000" tIns="45720" rIns="18000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ts val="600"/>
              </a:spcAft>
              <a:buClrTx/>
              <a:buSzTx/>
              <a:buFontTx/>
              <a:buNone/>
              <a:tabLst/>
            </a:pPr>
            <a:r>
              <a:rPr kumimoji="0" lang="en-US" altLang="en-US" sz="1100" b="1" i="0" u="none" strike="noStrike" cap="none" normalizeH="0" baseline="0" dirty="0">
                <a:ln>
                  <a:noFill/>
                </a:ln>
                <a:solidFill>
                  <a:srgbClr val="000000"/>
                </a:solidFill>
                <a:effectLst/>
                <a:latin typeface="Letters for Learners"/>
                <a:ea typeface="Calibri" panose="020F0502020204030204" pitchFamily="34" charset="0"/>
                <a:cs typeface="Times New Roman" panose="02020603050405020304" pitchFamily="18" charset="0"/>
              </a:rPr>
              <a:t>HANDWRITING </a:t>
            </a:r>
            <a:endParaRPr kumimoji="0" lang="en-US" altLang="en-US"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ts val="600"/>
              </a:spcAft>
              <a:buClrTx/>
              <a:buSzTx/>
              <a:buFontTx/>
              <a:buNone/>
              <a:tabLst/>
            </a:pPr>
            <a:r>
              <a:rPr lang="en-US" altLang="en-US" sz="1100" dirty="0">
                <a:solidFill>
                  <a:srgbClr val="000000"/>
                </a:solidFill>
                <a:latin typeface="Letters for Learners"/>
                <a:ea typeface="Calibri" panose="020F0502020204030204" pitchFamily="34" charset="0"/>
                <a:cs typeface="Times New Roman" panose="02020603050405020304" pitchFamily="18" charset="0"/>
              </a:rPr>
              <a:t>T</a:t>
            </a:r>
            <a:r>
              <a:rPr kumimoji="0" lang="en-US" altLang="en-US" sz="1100" b="0" i="0" u="none" strike="noStrike" cap="none" normalizeH="0" baseline="0" dirty="0">
                <a:ln>
                  <a:noFill/>
                </a:ln>
                <a:solidFill>
                  <a:srgbClr val="000000"/>
                </a:solidFill>
                <a:effectLst/>
                <a:latin typeface="Letters for Learners"/>
                <a:ea typeface="Calibri" panose="020F0502020204030204" pitchFamily="34" charset="0"/>
                <a:cs typeface="Times New Roman" panose="02020603050405020304" pitchFamily="18" charset="0"/>
              </a:rPr>
              <a:t>he children will </a:t>
            </a:r>
            <a:r>
              <a:rPr lang="en-US" altLang="en-US" sz="1100" dirty="0">
                <a:solidFill>
                  <a:srgbClr val="000000"/>
                </a:solidFill>
                <a:latin typeface="Letters for Learners"/>
                <a:ea typeface="Calibri" panose="020F0502020204030204" pitchFamily="34" charset="0"/>
                <a:cs typeface="Times New Roman" panose="02020603050405020304" pitchFamily="18" charset="0"/>
              </a:rPr>
              <a:t>continue</a:t>
            </a:r>
            <a:r>
              <a:rPr kumimoji="0" lang="en-US" altLang="en-US" sz="1100" b="0" i="0" u="none" strike="noStrike" cap="none" normalizeH="0" baseline="0" dirty="0">
                <a:ln>
                  <a:noFill/>
                </a:ln>
                <a:solidFill>
                  <a:srgbClr val="000000"/>
                </a:solidFill>
                <a:effectLst/>
                <a:latin typeface="Letters for Learners"/>
                <a:ea typeface="Calibri" panose="020F0502020204030204" pitchFamily="34" charset="0"/>
                <a:cs typeface="Times New Roman" panose="02020603050405020304" pitchFamily="18" charset="0"/>
              </a:rPr>
              <a:t> to learn how to form individual letters cursively, using a lead-in and lead-out line. </a:t>
            </a:r>
          </a:p>
          <a:p>
            <a:pPr marL="0" marR="0" lvl="0" indent="0" algn="l" defTabSz="914400" rtl="0" eaLnBrk="0" fontAlgn="base" latinLnBrk="0" hangingPunct="0">
              <a:lnSpc>
                <a:spcPct val="100000"/>
              </a:lnSpc>
              <a:spcBef>
                <a:spcPct val="0"/>
              </a:spcBef>
              <a:spcAft>
                <a:spcPts val="600"/>
              </a:spcAft>
              <a:buClrTx/>
              <a:buSzTx/>
              <a:buFontTx/>
              <a:buNone/>
              <a:tabLst/>
            </a:pPr>
            <a:r>
              <a:rPr kumimoji="0" lang="en-US" altLang="en-US" sz="1100" b="0" i="0" u="none" strike="noStrike" cap="none" normalizeH="0" baseline="0" dirty="0">
                <a:ln>
                  <a:noFill/>
                </a:ln>
                <a:solidFill>
                  <a:srgbClr val="000000"/>
                </a:solidFill>
                <a:effectLst/>
                <a:latin typeface="Letters for Learners"/>
                <a:ea typeface="Calibri" panose="020F0502020204030204" pitchFamily="34" charset="0"/>
                <a:cs typeface="Times New Roman" panose="02020603050405020304" pitchFamily="18" charset="0"/>
              </a:rPr>
              <a:t>In the Spring term the children will begin to learn how to join letters cursively to writ</a:t>
            </a:r>
            <a:r>
              <a:rPr lang="en-US" altLang="en-US" sz="1100" dirty="0">
                <a:solidFill>
                  <a:srgbClr val="000000"/>
                </a:solidFill>
                <a:latin typeface="Letters for Learners"/>
                <a:ea typeface="Calibri" panose="020F0502020204030204" pitchFamily="34" charset="0"/>
                <a:cs typeface="Times New Roman" panose="02020603050405020304" pitchFamily="18" charset="0"/>
              </a:rPr>
              <a:t>e short words</a:t>
            </a:r>
            <a:r>
              <a:rPr kumimoji="0" lang="en-US" altLang="en-US" sz="1100" b="0" i="0" u="none" strike="noStrike" cap="none" normalizeH="0" baseline="0" dirty="0">
                <a:ln>
                  <a:noFill/>
                </a:ln>
                <a:solidFill>
                  <a:srgbClr val="000000"/>
                </a:solidFill>
                <a:effectLst/>
                <a:latin typeface="Letters for Learners"/>
                <a:ea typeface="Calibri" panose="020F0502020204030204" pitchFamily="34" charset="0"/>
                <a:cs typeface="Times New Roman" panose="02020603050405020304" pitchFamily="18" charset="0"/>
              </a:rPr>
              <a:t>.</a:t>
            </a:r>
            <a:endParaRPr kumimoji="0" lang="en-US" altLang="en-US"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ts val="600"/>
              </a:spcAft>
              <a:buClrTx/>
              <a:buSzTx/>
              <a:buFontTx/>
              <a:buNone/>
              <a:tabLst/>
            </a:pPr>
            <a:r>
              <a:rPr kumimoji="0" lang="en-US" altLang="en-US" sz="1100" b="0" i="0" u="none" strike="noStrike" cap="none" normalizeH="0" baseline="0" dirty="0">
                <a:ln>
                  <a:noFill/>
                </a:ln>
                <a:solidFill>
                  <a:srgbClr val="000000"/>
                </a:solidFill>
                <a:effectLst/>
                <a:latin typeface="Letters for Learners"/>
                <a:ea typeface="Calibri" panose="020F0502020204030204" pitchFamily="34" charset="0"/>
                <a:cs typeface="Times New Roman" panose="02020603050405020304" pitchFamily="18" charset="0"/>
              </a:rPr>
              <a:t> </a:t>
            </a:r>
            <a:endParaRPr kumimoji="0" lang="en-US" altLang="en-US" sz="1100" b="0" i="0" u="none" strike="noStrike" cap="none" normalizeH="0" baseline="0" dirty="0">
              <a:ln>
                <a:noFill/>
              </a:ln>
              <a:solidFill>
                <a:schemeClr val="tx1"/>
              </a:solidFill>
              <a:effectLst/>
              <a:latin typeface="Arial" panose="020B0604020202020204" pitchFamily="34" charset="0"/>
            </a:endParaRPr>
          </a:p>
        </p:txBody>
      </p:sp>
      <p:sp>
        <p:nvSpPr>
          <p:cNvPr id="11" name="Rectangle 10">
            <a:extLst>
              <a:ext uri="{FF2B5EF4-FFF2-40B4-BE49-F238E27FC236}">
                <a16:creationId xmlns:a16="http://schemas.microsoft.com/office/drawing/2014/main" id="{EEF63462-9E66-AFD9-7DC7-509F0DE1D028}"/>
              </a:ext>
            </a:extLst>
          </p:cNvPr>
          <p:cNvSpPr/>
          <p:nvPr/>
        </p:nvSpPr>
        <p:spPr>
          <a:xfrm>
            <a:off x="6562729" y="3100278"/>
            <a:ext cx="3141864" cy="3590640"/>
          </a:xfrm>
          <a:prstGeom prst="rect">
            <a:avLst/>
          </a:prstGeom>
          <a:solidFill>
            <a:srgbClr val="FFC000">
              <a:alpha val="2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44000" tIns="45720" rIns="144000" bIns="45720" numCol="1" spcCol="0" rtlCol="0" fromWordArt="0" anchor="ctr" anchorCtr="0" forceAA="0" compatLnSpc="1">
            <a:prstTxWarp prst="textNoShape">
              <a:avLst/>
            </a:prstTxWarp>
            <a:noAutofit/>
          </a:bodyPr>
          <a:lstStyle/>
          <a:p>
            <a:pPr algn="ctr">
              <a:lnSpc>
                <a:spcPct val="107000"/>
              </a:lnSpc>
              <a:spcAft>
                <a:spcPts val="800"/>
              </a:spcAft>
            </a:pPr>
            <a:r>
              <a:rPr lang="en-GB" sz="1200" b="1" i="1" dirty="0">
                <a:solidFill>
                  <a:srgbClr val="000000"/>
                </a:solidFill>
                <a:effectLst/>
                <a:ea typeface="Calibri" panose="020F0502020204030204" pitchFamily="34" charset="0"/>
                <a:cs typeface="Times New Roman" panose="02020603050405020304" pitchFamily="18" charset="0"/>
              </a:rPr>
              <a:t>How can you learn at home? </a:t>
            </a:r>
            <a:endParaRPr lang="en-US" sz="1200" b="1" i="1" dirty="0">
              <a:effectLst/>
              <a:ea typeface="Calibri" panose="020F0502020204030204" pitchFamily="34" charset="0"/>
              <a:cs typeface="Times New Roman" panose="02020603050405020304" pitchFamily="18" charset="0"/>
            </a:endParaRPr>
          </a:p>
          <a:p>
            <a:pPr marL="268288" indent="-268288" algn="just">
              <a:lnSpc>
                <a:spcPct val="107000"/>
              </a:lnSpc>
              <a:spcAft>
                <a:spcPts val="800"/>
              </a:spcAft>
              <a:buFont typeface="Wingdings" panose="05000000000000000000" pitchFamily="2" charset="2"/>
              <a:buChar char="&amp;"/>
            </a:pPr>
            <a:r>
              <a:rPr lang="en-GB" sz="1200" dirty="0">
                <a:solidFill>
                  <a:srgbClr val="000000"/>
                </a:solidFill>
                <a:effectLst/>
                <a:latin typeface="Dreaming Outloud Pro" panose="03050502040302030504" pitchFamily="66" charset="0"/>
                <a:ea typeface="Calibri" panose="020F0502020204030204" pitchFamily="34" charset="0"/>
                <a:cs typeface="Times New Roman" panose="02020603050405020304" pitchFamily="18" charset="0"/>
              </a:rPr>
              <a:t>Read your child’s reading book as often as possible, ideally daily.  </a:t>
            </a:r>
          </a:p>
          <a:p>
            <a:pPr marL="268288" indent="-268288" algn="just">
              <a:lnSpc>
                <a:spcPct val="107000"/>
              </a:lnSpc>
              <a:spcAft>
                <a:spcPts val="800"/>
              </a:spcAft>
              <a:buFont typeface="Wingdings" panose="05000000000000000000" pitchFamily="2" charset="2"/>
              <a:buChar char="&amp;"/>
            </a:pPr>
            <a:r>
              <a:rPr lang="en-GB" sz="1200" dirty="0">
                <a:solidFill>
                  <a:srgbClr val="000000"/>
                </a:solidFill>
                <a:effectLst/>
                <a:latin typeface="Dreaming Outloud Pro" panose="03050502040302030504" pitchFamily="66" charset="0"/>
                <a:ea typeface="Calibri" panose="020F0502020204030204" pitchFamily="34" charset="0"/>
                <a:cs typeface="Times New Roman" panose="02020603050405020304" pitchFamily="18" charset="0"/>
              </a:rPr>
              <a:t>Talk about what they have read and ask questions about the text. </a:t>
            </a:r>
          </a:p>
          <a:p>
            <a:pPr marL="268288" indent="-268288" algn="just">
              <a:lnSpc>
                <a:spcPct val="107000"/>
              </a:lnSpc>
              <a:spcAft>
                <a:spcPts val="800"/>
              </a:spcAft>
              <a:buFont typeface="Wingdings" panose="05000000000000000000" pitchFamily="2" charset="2"/>
              <a:buChar char="&amp;"/>
            </a:pPr>
            <a:r>
              <a:rPr lang="en-GB" sz="1200" dirty="0">
                <a:solidFill>
                  <a:srgbClr val="000000"/>
                </a:solidFill>
                <a:effectLst/>
                <a:latin typeface="Dreaming Outloud Pro" panose="03050502040302030504" pitchFamily="66" charset="0"/>
                <a:ea typeface="Calibri" panose="020F0502020204030204" pitchFamily="34" charset="0"/>
                <a:cs typeface="Times New Roman" panose="02020603050405020304" pitchFamily="18" charset="0"/>
              </a:rPr>
              <a:t>Make predictions about the different texts that you read to them too.</a:t>
            </a:r>
            <a:r>
              <a:rPr lang="en-GB" sz="1200" dirty="0">
                <a:solidFill>
                  <a:srgbClr val="000000"/>
                </a:solidFill>
                <a:effectLst/>
                <a:latin typeface="Letters for Learners"/>
                <a:ea typeface="Calibri" panose="020F0502020204030204" pitchFamily="34" charset="0"/>
                <a:cs typeface="Times New Roman" panose="02020603050405020304" pitchFamily="18" charset="0"/>
              </a:rPr>
              <a:t>  </a:t>
            </a:r>
            <a:endParaRPr lang="en-US" sz="1200" dirty="0">
              <a:effectLst/>
              <a:ea typeface="Calibri" panose="020F0502020204030204" pitchFamily="34" charset="0"/>
              <a:cs typeface="Times New Roman" panose="02020603050405020304" pitchFamily="18" charset="0"/>
            </a:endParaRPr>
          </a:p>
          <a:p>
            <a:pPr marL="268288" indent="-268288">
              <a:lnSpc>
                <a:spcPct val="107000"/>
              </a:lnSpc>
              <a:spcAft>
                <a:spcPts val="800"/>
              </a:spcAft>
              <a:buFont typeface="Wingdings" panose="05000000000000000000" pitchFamily="2" charset="2"/>
              <a:buChar char="?"/>
            </a:pPr>
            <a:r>
              <a:rPr lang="en-GB" sz="1200" dirty="0">
                <a:solidFill>
                  <a:srgbClr val="000000"/>
                </a:solidFill>
                <a:effectLst/>
                <a:latin typeface="Dreaming Outloud Pro" panose="03050502040302030504" pitchFamily="66" charset="0"/>
                <a:ea typeface="Calibri" panose="020F0502020204030204" pitchFamily="34" charset="0"/>
                <a:cs typeface="Times New Roman" panose="02020603050405020304" pitchFamily="18" charset="0"/>
              </a:rPr>
              <a:t>Practise name writing and cursive letter formation in different ways.  </a:t>
            </a:r>
          </a:p>
          <a:p>
            <a:pPr marL="268288" indent="-268288">
              <a:lnSpc>
                <a:spcPct val="107000"/>
              </a:lnSpc>
              <a:spcAft>
                <a:spcPts val="800"/>
              </a:spcAft>
              <a:buFont typeface="Wingdings" panose="05000000000000000000" pitchFamily="2" charset="2"/>
              <a:buChar char="?"/>
            </a:pPr>
            <a:r>
              <a:rPr lang="en-GB" sz="1200" dirty="0">
                <a:solidFill>
                  <a:srgbClr val="000000"/>
                </a:solidFill>
                <a:effectLst/>
                <a:latin typeface="Dreaming Outloud Pro" panose="03050502040302030504" pitchFamily="66" charset="0"/>
                <a:ea typeface="Calibri" panose="020F0502020204030204" pitchFamily="34" charset="0"/>
                <a:cs typeface="Times New Roman" panose="02020603050405020304" pitchFamily="18" charset="0"/>
              </a:rPr>
              <a:t>Encourage lots of writing opportunities, such as letters and Birthday cards.</a:t>
            </a:r>
            <a:r>
              <a:rPr lang="en-GB" sz="1200" dirty="0">
                <a:solidFill>
                  <a:srgbClr val="000000"/>
                </a:solidFill>
                <a:effectLst/>
                <a:latin typeface="Letters for Learners"/>
                <a:ea typeface="Calibri" panose="020F0502020204030204" pitchFamily="34" charset="0"/>
                <a:cs typeface="Times New Roman" panose="02020603050405020304" pitchFamily="18" charset="0"/>
              </a:rPr>
              <a:t> </a:t>
            </a:r>
            <a:endParaRPr lang="en-US" sz="1200" dirty="0">
              <a:effectLst/>
              <a:ea typeface="Calibri" panose="020F0502020204030204" pitchFamily="34" charset="0"/>
              <a:cs typeface="Times New Roman" panose="02020603050405020304" pitchFamily="18" charset="0"/>
            </a:endParaRPr>
          </a:p>
          <a:p>
            <a:pPr>
              <a:lnSpc>
                <a:spcPct val="107000"/>
              </a:lnSpc>
              <a:spcAft>
                <a:spcPts val="800"/>
              </a:spcAft>
            </a:pPr>
            <a:r>
              <a:rPr lang="en-GB" sz="1100" b="1" dirty="0">
                <a:solidFill>
                  <a:srgbClr val="000000"/>
                </a:solidFill>
                <a:latin typeface="Dreaming Outloud Pro" panose="03050502040302030504" pitchFamily="66" charset="0"/>
                <a:ea typeface="Calibri" panose="020F0502020204030204" pitchFamily="34" charset="0"/>
                <a:cs typeface="Times New Roman" panose="02020603050405020304" pitchFamily="18" charset="0"/>
              </a:rPr>
              <a:t>In the Spring term the children will</a:t>
            </a:r>
            <a:br>
              <a:rPr lang="en-GB" sz="1100" b="1" dirty="0">
                <a:solidFill>
                  <a:srgbClr val="000000"/>
                </a:solidFill>
                <a:latin typeface="Dreaming Outloud Pro" panose="03050502040302030504" pitchFamily="66" charset="0"/>
                <a:ea typeface="Calibri" panose="020F0502020204030204" pitchFamily="34" charset="0"/>
                <a:cs typeface="Times New Roman" panose="02020603050405020304" pitchFamily="18" charset="0"/>
              </a:rPr>
            </a:br>
            <a:r>
              <a:rPr lang="en-GB" sz="1100" b="1" dirty="0">
                <a:solidFill>
                  <a:srgbClr val="000000"/>
                </a:solidFill>
                <a:latin typeface="Dreaming Outloud Pro" panose="03050502040302030504" pitchFamily="66" charset="0"/>
                <a:ea typeface="Calibri" panose="020F0502020204030204" pitchFamily="34" charset="0"/>
                <a:cs typeface="Times New Roman" panose="02020603050405020304" pitchFamily="18" charset="0"/>
              </a:rPr>
              <a:t>have a weekly spelling test.</a:t>
            </a:r>
          </a:p>
        </p:txBody>
      </p:sp>
      <p:pic>
        <p:nvPicPr>
          <p:cNvPr id="12" name="Picture 11" descr="Home Clipart 8 House Outline - House Clipart Black And White Transparent  PNG - 921x1024 - Free Download on NicePNG">
            <a:extLst>
              <a:ext uri="{FF2B5EF4-FFF2-40B4-BE49-F238E27FC236}">
                <a16:creationId xmlns:a16="http://schemas.microsoft.com/office/drawing/2014/main" id="{E59A3913-6208-E1AD-53F3-10AE03A21A57}"/>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9774" b="89850" l="7424" r="89956">
                        <a14:foregroundMark x1="27511" y1="65789" x2="27511" y2="65789"/>
                        <a14:foregroundMark x1="49345" y1="73308" x2="49345" y2="73308"/>
                        <a14:foregroundMark x1="7424" y1="43233" x2="7424" y2="43233"/>
                        <a14:foregroundMark x1="28384" y1="53008" x2="28384" y2="53008"/>
                        <a14:foregroundMark x1="56769" y1="53759" x2="56769" y2="53759"/>
                        <a14:foregroundMark x1="12227" y1="11278" x2="12227" y2="11278"/>
                        <a14:backgroundMark x1="12664" y1="41729" x2="12664" y2="41729"/>
                        <a14:backgroundMark x1="22271" y1="34211" x2="22271" y2="34211"/>
                        <a14:backgroundMark x1="33624" y1="27068" x2="33624" y2="27068"/>
                        <a14:backgroundMark x1="52402" y1="22180" x2="52402" y2="22180"/>
                        <a14:backgroundMark x1="24454" y1="22556" x2="24454" y2="22556"/>
                        <a14:backgroundMark x1="29258" y1="21429" x2="29258" y2="21429"/>
                        <a14:backgroundMark x1="25764" y1="25564" x2="25764" y2="25564"/>
                        <a14:backgroundMark x1="30568" y1="25188" x2="30568" y2="25188"/>
                        <a14:backgroundMark x1="25328" y1="29323" x2="25328" y2="29323"/>
                        <a14:backgroundMark x1="32314" y1="32707" x2="32314" y2="32707"/>
                        <a14:backgroundMark x1="43668" y1="26692" x2="43668" y2="26692"/>
                        <a14:backgroundMark x1="37555" y1="42481" x2="37555" y2="42481"/>
                        <a14:backgroundMark x1="47162" y1="51504" x2="47162" y2="51504"/>
                        <a14:backgroundMark x1="46288" y1="50752" x2="46288" y2="50752"/>
                        <a14:backgroundMark x1="34061" y1="47368" x2="34061" y2="47368"/>
                        <a14:backgroundMark x1="20524" y1="48496" x2="20524" y2="48496"/>
                        <a14:backgroundMark x1="30568" y1="68797" x2="30568" y2="68797"/>
                        <a14:backgroundMark x1="27074" y1="67669" x2="27074" y2="67669"/>
                        <a14:backgroundMark x1="23144" y1="66917" x2="23144" y2="66917"/>
                        <a14:backgroundMark x1="23581" y1="80451" x2="23581" y2="80451"/>
                        <a14:backgroundMark x1="27948" y1="81203" x2="27948" y2="81203"/>
                        <a14:backgroundMark x1="45852" y1="67293" x2="45852" y2="67293"/>
                        <a14:backgroundMark x1="62009" y1="66165" x2="62009" y2="66165"/>
                        <a14:backgroundMark x1="65066" y1="68797" x2="65066" y2="68797"/>
                        <a14:backgroundMark x1="65066" y1="72556" x2="65066" y2="72556"/>
                        <a14:backgroundMark x1="68122" y1="81203" x2="68122" y2="81203"/>
                        <a14:backgroundMark x1="64192" y1="81203" x2="64192" y2="81203"/>
                        <a14:backgroundMark x1="27074" y1="65038" x2="27074" y2="65038"/>
                        <a14:backgroundMark x1="49782" y1="74812" x2="49782" y2="74812"/>
                        <a14:backgroundMark x1="28384" y1="65414" x2="28384" y2="65414"/>
                        <a14:backgroundMark x1="22271" y1="55639" x2="22271" y2="55639"/>
                        <a14:backgroundMark x1="26201" y1="53383" x2="26201" y2="53383"/>
                        <a14:backgroundMark x1="27948" y1="57143" x2="27948" y2="57143"/>
                        <a14:backgroundMark x1="31004" y1="53008" x2="31004" y2="53008"/>
                        <a14:backgroundMark x1="31441" y1="57519" x2="31441" y2="57519"/>
                        <a14:backgroundMark x1="27511" y1="53383" x2="27511" y2="53383"/>
                        <a14:backgroundMark x1="37555" y1="53008" x2="37555" y2="53008"/>
                        <a14:backgroundMark x1="54148" y1="54135" x2="54148" y2="54135"/>
                        <a14:backgroundMark x1="58952" y1="52256" x2="58952" y2="52256"/>
                        <a14:backgroundMark x1="59389" y1="57143" x2="59389" y2="57143"/>
                        <a14:backgroundMark x1="63755" y1="52256" x2="63755" y2="52256"/>
                        <a14:backgroundMark x1="64629" y1="57143" x2="64629" y2="57143"/>
                        <a14:backgroundMark x1="69432" y1="53383" x2="69432" y2="53383"/>
                        <a14:backgroundMark x1="15284" y1="14286" x2="15284" y2="14286"/>
                      </a14:backgroundRemoval>
                    </a14:imgEffect>
                  </a14:imgLayer>
                </a14:imgProps>
              </a:ext>
              <a:ext uri="{28A0092B-C50C-407E-A947-70E740481C1C}">
                <a14:useLocalDpi xmlns:a14="http://schemas.microsoft.com/office/drawing/2010/main" val="0"/>
              </a:ext>
            </a:extLst>
          </a:blip>
          <a:srcRect/>
          <a:stretch>
            <a:fillRect/>
          </a:stretch>
        </p:blipFill>
        <p:spPr bwMode="auto">
          <a:xfrm>
            <a:off x="8920616" y="5890937"/>
            <a:ext cx="707044" cy="838992"/>
          </a:xfrm>
          <a:prstGeom prst="rect">
            <a:avLst/>
          </a:prstGeom>
          <a:noFill/>
          <a:ln>
            <a:noFill/>
          </a:ln>
        </p:spPr>
      </p:pic>
      <p:sp>
        <p:nvSpPr>
          <p:cNvPr id="13" name="Rectangle: Rounded Corners 6">
            <a:extLst>
              <a:ext uri="{FF2B5EF4-FFF2-40B4-BE49-F238E27FC236}">
                <a16:creationId xmlns:a16="http://schemas.microsoft.com/office/drawing/2014/main" id="{8A99286D-2EDB-3D66-8795-B3BC0773F57F}"/>
              </a:ext>
            </a:extLst>
          </p:cNvPr>
          <p:cNvSpPr>
            <a:spLocks noChangeArrowheads="1"/>
          </p:cNvSpPr>
          <p:nvPr/>
        </p:nvSpPr>
        <p:spPr bwMode="auto">
          <a:xfrm>
            <a:off x="5106951" y="167082"/>
            <a:ext cx="4696830" cy="646234"/>
          </a:xfrm>
          <a:custGeom>
            <a:avLst/>
            <a:gdLst>
              <a:gd name="connsiteX0" fmla="*/ 0 w 4696830"/>
              <a:gd name="connsiteY0" fmla="*/ 47569 h 646234"/>
              <a:gd name="connsiteX1" fmla="*/ 47569 w 4696830"/>
              <a:gd name="connsiteY1" fmla="*/ 0 h 646234"/>
              <a:gd name="connsiteX2" fmla="*/ 796987 w 4696830"/>
              <a:gd name="connsiteY2" fmla="*/ 0 h 646234"/>
              <a:gd name="connsiteX3" fmla="*/ 1408355 w 4696830"/>
              <a:gd name="connsiteY3" fmla="*/ 0 h 646234"/>
              <a:gd name="connsiteX4" fmla="*/ 1973706 w 4696830"/>
              <a:gd name="connsiteY4" fmla="*/ 0 h 646234"/>
              <a:gd name="connsiteX5" fmla="*/ 2677107 w 4696830"/>
              <a:gd name="connsiteY5" fmla="*/ 0 h 646234"/>
              <a:gd name="connsiteX6" fmla="*/ 3288475 w 4696830"/>
              <a:gd name="connsiteY6" fmla="*/ 0 h 646234"/>
              <a:gd name="connsiteX7" fmla="*/ 4037893 w 4696830"/>
              <a:gd name="connsiteY7" fmla="*/ 0 h 646234"/>
              <a:gd name="connsiteX8" fmla="*/ 4649261 w 4696830"/>
              <a:gd name="connsiteY8" fmla="*/ 0 h 646234"/>
              <a:gd name="connsiteX9" fmla="*/ 4696830 w 4696830"/>
              <a:gd name="connsiteY9" fmla="*/ 47569 h 646234"/>
              <a:gd name="connsiteX10" fmla="*/ 4696830 w 4696830"/>
              <a:gd name="connsiteY10" fmla="*/ 598665 h 646234"/>
              <a:gd name="connsiteX11" fmla="*/ 4649261 w 4696830"/>
              <a:gd name="connsiteY11" fmla="*/ 646234 h 646234"/>
              <a:gd name="connsiteX12" fmla="*/ 4129927 w 4696830"/>
              <a:gd name="connsiteY12" fmla="*/ 646234 h 646234"/>
              <a:gd name="connsiteX13" fmla="*/ 3380509 w 4696830"/>
              <a:gd name="connsiteY13" fmla="*/ 646234 h 646234"/>
              <a:gd name="connsiteX14" fmla="*/ 2815158 w 4696830"/>
              <a:gd name="connsiteY14" fmla="*/ 646234 h 646234"/>
              <a:gd name="connsiteX15" fmla="*/ 2157773 w 4696830"/>
              <a:gd name="connsiteY15" fmla="*/ 646234 h 646234"/>
              <a:gd name="connsiteX16" fmla="*/ 1408355 w 4696830"/>
              <a:gd name="connsiteY16" fmla="*/ 646234 h 646234"/>
              <a:gd name="connsiteX17" fmla="*/ 750970 w 4696830"/>
              <a:gd name="connsiteY17" fmla="*/ 646234 h 646234"/>
              <a:gd name="connsiteX18" fmla="*/ 47569 w 4696830"/>
              <a:gd name="connsiteY18" fmla="*/ 646234 h 646234"/>
              <a:gd name="connsiteX19" fmla="*/ 0 w 4696830"/>
              <a:gd name="connsiteY19" fmla="*/ 598665 h 646234"/>
              <a:gd name="connsiteX20" fmla="*/ 0 w 4696830"/>
              <a:gd name="connsiteY20" fmla="*/ 47569 h 646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696830" h="646234" extrusionOk="0">
                <a:moveTo>
                  <a:pt x="0" y="47569"/>
                </a:moveTo>
                <a:cubicBezTo>
                  <a:pt x="-3496" y="19141"/>
                  <a:pt x="15327" y="2241"/>
                  <a:pt x="47569" y="0"/>
                </a:cubicBezTo>
                <a:cubicBezTo>
                  <a:pt x="329131" y="-13148"/>
                  <a:pt x="606107" y="14021"/>
                  <a:pt x="796987" y="0"/>
                </a:cubicBezTo>
                <a:cubicBezTo>
                  <a:pt x="987867" y="-14021"/>
                  <a:pt x="1118078" y="29100"/>
                  <a:pt x="1408355" y="0"/>
                </a:cubicBezTo>
                <a:cubicBezTo>
                  <a:pt x="1698632" y="-29100"/>
                  <a:pt x="1695647" y="26907"/>
                  <a:pt x="1973706" y="0"/>
                </a:cubicBezTo>
                <a:cubicBezTo>
                  <a:pt x="2251765" y="-26907"/>
                  <a:pt x="2325893" y="-16862"/>
                  <a:pt x="2677107" y="0"/>
                </a:cubicBezTo>
                <a:cubicBezTo>
                  <a:pt x="3028321" y="16862"/>
                  <a:pt x="3108627" y="-29563"/>
                  <a:pt x="3288475" y="0"/>
                </a:cubicBezTo>
                <a:cubicBezTo>
                  <a:pt x="3468323" y="29563"/>
                  <a:pt x="3854355" y="29103"/>
                  <a:pt x="4037893" y="0"/>
                </a:cubicBezTo>
                <a:cubicBezTo>
                  <a:pt x="4221431" y="-29103"/>
                  <a:pt x="4389294" y="14844"/>
                  <a:pt x="4649261" y="0"/>
                </a:cubicBezTo>
                <a:cubicBezTo>
                  <a:pt x="4674532" y="1656"/>
                  <a:pt x="4695018" y="19196"/>
                  <a:pt x="4696830" y="47569"/>
                </a:cubicBezTo>
                <a:cubicBezTo>
                  <a:pt x="4684380" y="195143"/>
                  <a:pt x="4716519" y="354007"/>
                  <a:pt x="4696830" y="598665"/>
                </a:cubicBezTo>
                <a:cubicBezTo>
                  <a:pt x="4699082" y="628290"/>
                  <a:pt x="4676100" y="652103"/>
                  <a:pt x="4649261" y="646234"/>
                </a:cubicBezTo>
                <a:cubicBezTo>
                  <a:pt x="4460581" y="647530"/>
                  <a:pt x="4363198" y="633934"/>
                  <a:pt x="4129927" y="646234"/>
                </a:cubicBezTo>
                <a:cubicBezTo>
                  <a:pt x="3896656" y="658534"/>
                  <a:pt x="3577419" y="649349"/>
                  <a:pt x="3380509" y="646234"/>
                </a:cubicBezTo>
                <a:cubicBezTo>
                  <a:pt x="3183599" y="643119"/>
                  <a:pt x="2976225" y="667158"/>
                  <a:pt x="2815158" y="646234"/>
                </a:cubicBezTo>
                <a:cubicBezTo>
                  <a:pt x="2654091" y="625310"/>
                  <a:pt x="2395475" y="630425"/>
                  <a:pt x="2157773" y="646234"/>
                </a:cubicBezTo>
                <a:cubicBezTo>
                  <a:pt x="1920072" y="662043"/>
                  <a:pt x="1656767" y="661603"/>
                  <a:pt x="1408355" y="646234"/>
                </a:cubicBezTo>
                <a:cubicBezTo>
                  <a:pt x="1159943" y="630865"/>
                  <a:pt x="947273" y="617064"/>
                  <a:pt x="750970" y="646234"/>
                </a:cubicBezTo>
                <a:cubicBezTo>
                  <a:pt x="554668" y="675404"/>
                  <a:pt x="315974" y="656751"/>
                  <a:pt x="47569" y="646234"/>
                </a:cubicBezTo>
                <a:cubicBezTo>
                  <a:pt x="19575" y="646305"/>
                  <a:pt x="2101" y="621150"/>
                  <a:pt x="0" y="598665"/>
                </a:cubicBezTo>
                <a:cubicBezTo>
                  <a:pt x="7459" y="375512"/>
                  <a:pt x="16301" y="173880"/>
                  <a:pt x="0" y="47569"/>
                </a:cubicBezTo>
                <a:close/>
              </a:path>
            </a:pathLst>
          </a:custGeom>
          <a:noFill/>
          <a:ln w="12700">
            <a:solidFill>
              <a:srgbClr val="7030A0"/>
            </a:solidFill>
            <a:miter lim="800000"/>
            <a:headEnd/>
            <a:tailEnd/>
            <a:extLst>
              <a:ext uri="{C807C97D-BFC1-408E-A445-0C87EB9F89A2}">
                <ask:lineSketchStyleProps xmlns:ask="http://schemas.microsoft.com/office/drawing/2018/sketchyshapes" sd="1219033472">
                  <a:prstGeom prst="roundRect">
                    <a:avLst>
                      <a:gd name="adj" fmla="val 7361"/>
                    </a:avLst>
                  </a:prstGeom>
                  <ask:type>
                    <ask:lineSketchFreehand/>
                  </ask:type>
                </ask:lineSketchStyleProps>
              </a:ext>
            </a:extLst>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000" b="0" i="1" u="none" strike="noStrike" cap="none" normalizeH="0" baseline="0" dirty="0">
                <a:ln>
                  <a:noFill/>
                </a:ln>
                <a:solidFill>
                  <a:srgbClr val="000000"/>
                </a:solidFill>
                <a:effectLst/>
                <a:latin typeface="Letters for Learners"/>
                <a:ea typeface="Calibri" panose="020F0502020204030204" pitchFamily="34" charset="0"/>
                <a:cs typeface="Times New Roman" panose="02020603050405020304" pitchFamily="18" charset="0"/>
              </a:rPr>
              <a:t>Reading and writing aren</a:t>
            </a:r>
            <a:r>
              <a:rPr kumimoji="0" lang="en-GB" altLang="en-US" sz="1000" b="0" i="1" u="none" strike="noStrike" cap="none" normalizeH="0" baseline="0" dirty="0">
                <a:ln>
                  <a:noFill/>
                </a:ln>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r>
              <a:rPr kumimoji="0" lang="en-GB" altLang="en-US" sz="1000" b="0" i="1" u="none" strike="noStrike" cap="none" normalizeH="0" baseline="0" dirty="0">
                <a:ln>
                  <a:noFill/>
                </a:ln>
                <a:solidFill>
                  <a:srgbClr val="000000"/>
                </a:solidFill>
                <a:effectLst/>
                <a:latin typeface="Letters for Learners"/>
                <a:ea typeface="Calibri" panose="020F0502020204030204" pitchFamily="34" charset="0"/>
                <a:cs typeface="Times New Roman" panose="02020603050405020304" pitchFamily="18" charset="0"/>
              </a:rPr>
              <a:t>t just part of English lessons. They are embedded across the curriculum. The children are encouraged to use their phonics skills to segment to spell and write, and to blend sounds to read, in all their subjects. </a:t>
            </a:r>
            <a:endParaRPr kumimoji="0" lang="en-GB" altLang="en-US" sz="600" b="0" i="0" u="none" strike="noStrike" cap="none" normalizeH="0" baseline="0" dirty="0">
              <a:ln>
                <a:noFill/>
              </a:ln>
              <a:solidFill>
                <a:schemeClr val="tx1"/>
              </a:solidFill>
              <a:effectLst/>
            </a:endParaRPr>
          </a:p>
        </p:txBody>
      </p:sp>
      <p:pic>
        <p:nvPicPr>
          <p:cNvPr id="2050" name="Picture 2">
            <a:extLst>
              <a:ext uri="{FF2B5EF4-FFF2-40B4-BE49-F238E27FC236}">
                <a16:creationId xmlns:a16="http://schemas.microsoft.com/office/drawing/2014/main" id="{6063693B-47FC-033E-B8D6-23448BE5E52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6291" t="23361" b="60178"/>
          <a:stretch>
            <a:fillRect/>
          </a:stretch>
        </p:blipFill>
        <p:spPr bwMode="auto">
          <a:xfrm>
            <a:off x="7842627" y="2572119"/>
            <a:ext cx="1171575" cy="268288"/>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18">
            <a:extLst>
              <a:ext uri="{FF2B5EF4-FFF2-40B4-BE49-F238E27FC236}">
                <a16:creationId xmlns:a16="http://schemas.microsoft.com/office/drawing/2014/main" id="{D8831E56-6758-B622-B8E8-FA14266D3B62}"/>
              </a:ext>
            </a:extLst>
          </p:cNvPr>
          <p:cNvSpPr>
            <a:spLocks noChangeArrowheads="1"/>
          </p:cNvSpPr>
          <p:nvPr/>
        </p:nvSpPr>
        <p:spPr bwMode="auto">
          <a:xfrm>
            <a:off x="0" y="0"/>
            <a:ext cx="9906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7" name="Rectangle 20">
            <a:extLst>
              <a:ext uri="{FF2B5EF4-FFF2-40B4-BE49-F238E27FC236}">
                <a16:creationId xmlns:a16="http://schemas.microsoft.com/office/drawing/2014/main" id="{D3586593-409A-E4FD-FD98-4D9FA986995F}"/>
              </a:ext>
            </a:extLst>
          </p:cNvPr>
          <p:cNvSpPr>
            <a:spLocks noChangeArrowheads="1"/>
          </p:cNvSpPr>
          <p:nvPr/>
        </p:nvSpPr>
        <p:spPr bwMode="auto">
          <a:xfrm>
            <a:off x="0" y="4572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a:p>
        </p:txBody>
      </p:sp>
      <p:sp>
        <p:nvSpPr>
          <p:cNvPr id="18" name="Rectangle 22">
            <a:extLst>
              <a:ext uri="{FF2B5EF4-FFF2-40B4-BE49-F238E27FC236}">
                <a16:creationId xmlns:a16="http://schemas.microsoft.com/office/drawing/2014/main" id="{4D20D971-DBC9-604A-A863-A12597572023}"/>
              </a:ext>
            </a:extLst>
          </p:cNvPr>
          <p:cNvSpPr>
            <a:spLocks noChangeArrowheads="1"/>
          </p:cNvSpPr>
          <p:nvPr/>
        </p:nvSpPr>
        <p:spPr bwMode="auto">
          <a:xfrm>
            <a:off x="0" y="854075"/>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a:p>
        </p:txBody>
      </p:sp>
      <p:sp>
        <p:nvSpPr>
          <p:cNvPr id="19" name="Rectangle 24">
            <a:extLst>
              <a:ext uri="{FF2B5EF4-FFF2-40B4-BE49-F238E27FC236}">
                <a16:creationId xmlns:a16="http://schemas.microsoft.com/office/drawing/2014/main" id="{C619F629-9DEA-8FBC-9150-49A4CCD4F93E}"/>
              </a:ext>
            </a:extLst>
          </p:cNvPr>
          <p:cNvSpPr>
            <a:spLocks noChangeArrowheads="1"/>
          </p:cNvSpPr>
          <p:nvPr/>
        </p:nvSpPr>
        <p:spPr bwMode="auto">
          <a:xfrm>
            <a:off x="114988" y="960222"/>
            <a:ext cx="6265934" cy="1593609"/>
          </a:xfrm>
          <a:custGeom>
            <a:avLst/>
            <a:gdLst>
              <a:gd name="connsiteX0" fmla="*/ 0 w 6265934"/>
              <a:gd name="connsiteY0" fmla="*/ 0 h 1593609"/>
              <a:gd name="connsiteX1" fmla="*/ 694949 w 6265934"/>
              <a:gd name="connsiteY1" fmla="*/ 0 h 1593609"/>
              <a:gd name="connsiteX2" fmla="*/ 1389898 w 6265934"/>
              <a:gd name="connsiteY2" fmla="*/ 0 h 1593609"/>
              <a:gd name="connsiteX3" fmla="*/ 1959528 w 6265934"/>
              <a:gd name="connsiteY3" fmla="*/ 0 h 1593609"/>
              <a:gd name="connsiteX4" fmla="*/ 2591818 w 6265934"/>
              <a:gd name="connsiteY4" fmla="*/ 0 h 1593609"/>
              <a:gd name="connsiteX5" fmla="*/ 3098789 w 6265934"/>
              <a:gd name="connsiteY5" fmla="*/ 0 h 1593609"/>
              <a:gd name="connsiteX6" fmla="*/ 3668420 w 6265934"/>
              <a:gd name="connsiteY6" fmla="*/ 0 h 1593609"/>
              <a:gd name="connsiteX7" fmla="*/ 4363369 w 6265934"/>
              <a:gd name="connsiteY7" fmla="*/ 0 h 1593609"/>
              <a:gd name="connsiteX8" fmla="*/ 4807680 w 6265934"/>
              <a:gd name="connsiteY8" fmla="*/ 0 h 1593609"/>
              <a:gd name="connsiteX9" fmla="*/ 5439970 w 6265934"/>
              <a:gd name="connsiteY9" fmla="*/ 0 h 1593609"/>
              <a:gd name="connsiteX10" fmla="*/ 6265934 w 6265934"/>
              <a:gd name="connsiteY10" fmla="*/ 0 h 1593609"/>
              <a:gd name="connsiteX11" fmla="*/ 6265934 w 6265934"/>
              <a:gd name="connsiteY11" fmla="*/ 531203 h 1593609"/>
              <a:gd name="connsiteX12" fmla="*/ 6265934 w 6265934"/>
              <a:gd name="connsiteY12" fmla="*/ 1062406 h 1593609"/>
              <a:gd name="connsiteX13" fmla="*/ 6265934 w 6265934"/>
              <a:gd name="connsiteY13" fmla="*/ 1593609 h 1593609"/>
              <a:gd name="connsiteX14" fmla="*/ 5570985 w 6265934"/>
              <a:gd name="connsiteY14" fmla="*/ 1593609 h 1593609"/>
              <a:gd name="connsiteX15" fmla="*/ 5001355 w 6265934"/>
              <a:gd name="connsiteY15" fmla="*/ 1593609 h 1593609"/>
              <a:gd name="connsiteX16" fmla="*/ 4431724 w 6265934"/>
              <a:gd name="connsiteY16" fmla="*/ 1593609 h 1593609"/>
              <a:gd name="connsiteX17" fmla="*/ 3862094 w 6265934"/>
              <a:gd name="connsiteY17" fmla="*/ 1593609 h 1593609"/>
              <a:gd name="connsiteX18" fmla="*/ 3292464 w 6265934"/>
              <a:gd name="connsiteY18" fmla="*/ 1593609 h 1593609"/>
              <a:gd name="connsiteX19" fmla="*/ 2785492 w 6265934"/>
              <a:gd name="connsiteY19" fmla="*/ 1593609 h 1593609"/>
              <a:gd name="connsiteX20" fmla="*/ 2153203 w 6265934"/>
              <a:gd name="connsiteY20" fmla="*/ 1593609 h 1593609"/>
              <a:gd name="connsiteX21" fmla="*/ 1583572 w 6265934"/>
              <a:gd name="connsiteY21" fmla="*/ 1593609 h 1593609"/>
              <a:gd name="connsiteX22" fmla="*/ 888623 w 6265934"/>
              <a:gd name="connsiteY22" fmla="*/ 1593609 h 1593609"/>
              <a:gd name="connsiteX23" fmla="*/ 0 w 6265934"/>
              <a:gd name="connsiteY23" fmla="*/ 1593609 h 1593609"/>
              <a:gd name="connsiteX24" fmla="*/ 0 w 6265934"/>
              <a:gd name="connsiteY24" fmla="*/ 1046470 h 1593609"/>
              <a:gd name="connsiteX25" fmla="*/ 0 w 6265934"/>
              <a:gd name="connsiteY25" fmla="*/ 515267 h 1593609"/>
              <a:gd name="connsiteX26" fmla="*/ 0 w 6265934"/>
              <a:gd name="connsiteY26" fmla="*/ 0 h 1593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65934" h="1593609" fill="none" extrusionOk="0">
                <a:moveTo>
                  <a:pt x="0" y="0"/>
                </a:moveTo>
                <a:cubicBezTo>
                  <a:pt x="264711" y="-43144"/>
                  <a:pt x="433789" y="65312"/>
                  <a:pt x="694949" y="0"/>
                </a:cubicBezTo>
                <a:cubicBezTo>
                  <a:pt x="956109" y="-65312"/>
                  <a:pt x="1121643" y="78499"/>
                  <a:pt x="1389898" y="0"/>
                </a:cubicBezTo>
                <a:cubicBezTo>
                  <a:pt x="1658153" y="-78499"/>
                  <a:pt x="1817091" y="23463"/>
                  <a:pt x="1959528" y="0"/>
                </a:cubicBezTo>
                <a:cubicBezTo>
                  <a:pt x="2101965" y="-23463"/>
                  <a:pt x="2302750" y="66607"/>
                  <a:pt x="2591818" y="0"/>
                </a:cubicBezTo>
                <a:cubicBezTo>
                  <a:pt x="2880886" y="-66607"/>
                  <a:pt x="2983625" y="59061"/>
                  <a:pt x="3098789" y="0"/>
                </a:cubicBezTo>
                <a:cubicBezTo>
                  <a:pt x="3213953" y="-59061"/>
                  <a:pt x="3513941" y="21260"/>
                  <a:pt x="3668420" y="0"/>
                </a:cubicBezTo>
                <a:cubicBezTo>
                  <a:pt x="3822899" y="-21260"/>
                  <a:pt x="4208561" y="42831"/>
                  <a:pt x="4363369" y="0"/>
                </a:cubicBezTo>
                <a:cubicBezTo>
                  <a:pt x="4518177" y="-42831"/>
                  <a:pt x="4678215" y="32578"/>
                  <a:pt x="4807680" y="0"/>
                </a:cubicBezTo>
                <a:cubicBezTo>
                  <a:pt x="4937145" y="-32578"/>
                  <a:pt x="5239532" y="72307"/>
                  <a:pt x="5439970" y="0"/>
                </a:cubicBezTo>
                <a:cubicBezTo>
                  <a:pt x="5640408" y="-72307"/>
                  <a:pt x="6073195" y="7236"/>
                  <a:pt x="6265934" y="0"/>
                </a:cubicBezTo>
                <a:cubicBezTo>
                  <a:pt x="6279235" y="228089"/>
                  <a:pt x="6252207" y="313981"/>
                  <a:pt x="6265934" y="531203"/>
                </a:cubicBezTo>
                <a:cubicBezTo>
                  <a:pt x="6279661" y="748425"/>
                  <a:pt x="6264950" y="948241"/>
                  <a:pt x="6265934" y="1062406"/>
                </a:cubicBezTo>
                <a:cubicBezTo>
                  <a:pt x="6266918" y="1176571"/>
                  <a:pt x="6214507" y="1330674"/>
                  <a:pt x="6265934" y="1593609"/>
                </a:cubicBezTo>
                <a:cubicBezTo>
                  <a:pt x="6017788" y="1596581"/>
                  <a:pt x="5772931" y="1589550"/>
                  <a:pt x="5570985" y="1593609"/>
                </a:cubicBezTo>
                <a:cubicBezTo>
                  <a:pt x="5369039" y="1597668"/>
                  <a:pt x="5268109" y="1583734"/>
                  <a:pt x="5001355" y="1593609"/>
                </a:cubicBezTo>
                <a:cubicBezTo>
                  <a:pt x="4734601" y="1603484"/>
                  <a:pt x="4651836" y="1585717"/>
                  <a:pt x="4431724" y="1593609"/>
                </a:cubicBezTo>
                <a:cubicBezTo>
                  <a:pt x="4211612" y="1601501"/>
                  <a:pt x="4046741" y="1566408"/>
                  <a:pt x="3862094" y="1593609"/>
                </a:cubicBezTo>
                <a:cubicBezTo>
                  <a:pt x="3677447" y="1620810"/>
                  <a:pt x="3429337" y="1546430"/>
                  <a:pt x="3292464" y="1593609"/>
                </a:cubicBezTo>
                <a:cubicBezTo>
                  <a:pt x="3155591" y="1640788"/>
                  <a:pt x="2974488" y="1558567"/>
                  <a:pt x="2785492" y="1593609"/>
                </a:cubicBezTo>
                <a:cubicBezTo>
                  <a:pt x="2596496" y="1628651"/>
                  <a:pt x="2447139" y="1524022"/>
                  <a:pt x="2153203" y="1593609"/>
                </a:cubicBezTo>
                <a:cubicBezTo>
                  <a:pt x="1859267" y="1663196"/>
                  <a:pt x="1748527" y="1566581"/>
                  <a:pt x="1583572" y="1593609"/>
                </a:cubicBezTo>
                <a:cubicBezTo>
                  <a:pt x="1418617" y="1620637"/>
                  <a:pt x="1070907" y="1515254"/>
                  <a:pt x="888623" y="1593609"/>
                </a:cubicBezTo>
                <a:cubicBezTo>
                  <a:pt x="706339" y="1671964"/>
                  <a:pt x="250550" y="1564298"/>
                  <a:pt x="0" y="1593609"/>
                </a:cubicBezTo>
                <a:cubicBezTo>
                  <a:pt x="-57847" y="1414531"/>
                  <a:pt x="34444" y="1213247"/>
                  <a:pt x="0" y="1046470"/>
                </a:cubicBezTo>
                <a:cubicBezTo>
                  <a:pt x="-34444" y="879693"/>
                  <a:pt x="53440" y="730733"/>
                  <a:pt x="0" y="515267"/>
                </a:cubicBezTo>
                <a:cubicBezTo>
                  <a:pt x="-53440" y="299801"/>
                  <a:pt x="32975" y="176063"/>
                  <a:pt x="0" y="0"/>
                </a:cubicBezTo>
                <a:close/>
              </a:path>
              <a:path w="6265934" h="1593609" stroke="0" extrusionOk="0">
                <a:moveTo>
                  <a:pt x="0" y="0"/>
                </a:moveTo>
                <a:cubicBezTo>
                  <a:pt x="236902" y="-5778"/>
                  <a:pt x="337426" y="43816"/>
                  <a:pt x="506971" y="0"/>
                </a:cubicBezTo>
                <a:cubicBezTo>
                  <a:pt x="676516" y="-43816"/>
                  <a:pt x="808887" y="29326"/>
                  <a:pt x="888623" y="0"/>
                </a:cubicBezTo>
                <a:cubicBezTo>
                  <a:pt x="968359" y="-29326"/>
                  <a:pt x="1249488" y="78960"/>
                  <a:pt x="1583572" y="0"/>
                </a:cubicBezTo>
                <a:cubicBezTo>
                  <a:pt x="1917656" y="-78960"/>
                  <a:pt x="1920839" y="43422"/>
                  <a:pt x="2090543" y="0"/>
                </a:cubicBezTo>
                <a:cubicBezTo>
                  <a:pt x="2260247" y="-43422"/>
                  <a:pt x="2421754" y="56509"/>
                  <a:pt x="2597514" y="0"/>
                </a:cubicBezTo>
                <a:cubicBezTo>
                  <a:pt x="2773274" y="-56509"/>
                  <a:pt x="3027397" y="8821"/>
                  <a:pt x="3292464" y="0"/>
                </a:cubicBezTo>
                <a:cubicBezTo>
                  <a:pt x="3557531" y="-8821"/>
                  <a:pt x="3622336" y="13418"/>
                  <a:pt x="3736775" y="0"/>
                </a:cubicBezTo>
                <a:cubicBezTo>
                  <a:pt x="3851214" y="-13418"/>
                  <a:pt x="4096727" y="1167"/>
                  <a:pt x="4431724" y="0"/>
                </a:cubicBezTo>
                <a:cubicBezTo>
                  <a:pt x="4766721" y="-1167"/>
                  <a:pt x="4779977" y="53830"/>
                  <a:pt x="5126673" y="0"/>
                </a:cubicBezTo>
                <a:cubicBezTo>
                  <a:pt x="5473369" y="-53830"/>
                  <a:pt x="5460868" y="37883"/>
                  <a:pt x="5696304" y="0"/>
                </a:cubicBezTo>
                <a:cubicBezTo>
                  <a:pt x="5931740" y="-37883"/>
                  <a:pt x="6043112" y="6157"/>
                  <a:pt x="6265934" y="0"/>
                </a:cubicBezTo>
                <a:cubicBezTo>
                  <a:pt x="6307689" y="113722"/>
                  <a:pt x="6216456" y="375218"/>
                  <a:pt x="6265934" y="515267"/>
                </a:cubicBezTo>
                <a:cubicBezTo>
                  <a:pt x="6315412" y="655316"/>
                  <a:pt x="6260177" y="894285"/>
                  <a:pt x="6265934" y="998662"/>
                </a:cubicBezTo>
                <a:cubicBezTo>
                  <a:pt x="6271691" y="1103039"/>
                  <a:pt x="6247932" y="1404607"/>
                  <a:pt x="6265934" y="1593609"/>
                </a:cubicBezTo>
                <a:cubicBezTo>
                  <a:pt x="6026767" y="1647973"/>
                  <a:pt x="5840144" y="1581942"/>
                  <a:pt x="5696304" y="1593609"/>
                </a:cubicBezTo>
                <a:cubicBezTo>
                  <a:pt x="5552464" y="1605276"/>
                  <a:pt x="5313032" y="1584443"/>
                  <a:pt x="5126673" y="1593609"/>
                </a:cubicBezTo>
                <a:cubicBezTo>
                  <a:pt x="4940314" y="1602775"/>
                  <a:pt x="4747938" y="1529203"/>
                  <a:pt x="4431724" y="1593609"/>
                </a:cubicBezTo>
                <a:cubicBezTo>
                  <a:pt x="4115510" y="1658015"/>
                  <a:pt x="4129127" y="1585327"/>
                  <a:pt x="3862094" y="1593609"/>
                </a:cubicBezTo>
                <a:cubicBezTo>
                  <a:pt x="3595061" y="1601891"/>
                  <a:pt x="3601673" y="1577942"/>
                  <a:pt x="3480442" y="1593609"/>
                </a:cubicBezTo>
                <a:cubicBezTo>
                  <a:pt x="3359211" y="1609276"/>
                  <a:pt x="3222448" y="1566941"/>
                  <a:pt x="3036130" y="1593609"/>
                </a:cubicBezTo>
                <a:cubicBezTo>
                  <a:pt x="2849812" y="1620277"/>
                  <a:pt x="2603767" y="1562335"/>
                  <a:pt x="2341181" y="1593609"/>
                </a:cubicBezTo>
                <a:cubicBezTo>
                  <a:pt x="2078595" y="1624883"/>
                  <a:pt x="1964327" y="1592784"/>
                  <a:pt x="1771550" y="1593609"/>
                </a:cubicBezTo>
                <a:cubicBezTo>
                  <a:pt x="1578773" y="1594434"/>
                  <a:pt x="1472550" y="1545615"/>
                  <a:pt x="1327239" y="1593609"/>
                </a:cubicBezTo>
                <a:cubicBezTo>
                  <a:pt x="1181928" y="1641603"/>
                  <a:pt x="912443" y="1578260"/>
                  <a:pt x="757608" y="1593609"/>
                </a:cubicBezTo>
                <a:cubicBezTo>
                  <a:pt x="602773" y="1608958"/>
                  <a:pt x="203127" y="1508170"/>
                  <a:pt x="0" y="1593609"/>
                </a:cubicBezTo>
                <a:cubicBezTo>
                  <a:pt x="-17543" y="1382873"/>
                  <a:pt x="51162" y="1316996"/>
                  <a:pt x="0" y="1110214"/>
                </a:cubicBezTo>
                <a:cubicBezTo>
                  <a:pt x="-51162" y="903432"/>
                  <a:pt x="15574" y="811691"/>
                  <a:pt x="0" y="563075"/>
                </a:cubicBezTo>
                <a:cubicBezTo>
                  <a:pt x="-15574" y="314459"/>
                  <a:pt x="62181" y="122314"/>
                  <a:pt x="0" y="0"/>
                </a:cubicBezTo>
                <a:close/>
              </a:path>
            </a:pathLst>
          </a:custGeom>
          <a:solidFill>
            <a:srgbClr val="00B050">
              <a:alpha val="30000"/>
            </a:srgbClr>
          </a:solidFill>
          <a:ln w="9525">
            <a:solidFill>
              <a:schemeClr val="tx1"/>
            </a:solidFill>
            <a:miter lim="800000"/>
            <a:headEnd/>
            <a:tailEnd/>
            <a:extLst>
              <a:ext uri="{C807C97D-BFC1-408E-A445-0C87EB9F89A2}">
                <ask:lineSketchStyleProps xmlns:ask="http://schemas.microsoft.com/office/drawing/2018/sketchyshapes" sd="1219033472">
                  <a:prstGeom prst="rect">
                    <a:avLst/>
                  </a:prstGeom>
                  <ask:type>
                    <ask:lineSketchScribble/>
                  </ask:type>
                </ask:lineSketchStyleProps>
              </a:ext>
            </a:extLst>
          </a:ln>
          <a:effectLst/>
        </p:spPr>
        <p:txBody>
          <a:bodyPr vert="horz" wrap="square" lIns="91440" tIns="108000" rIns="91440" bIns="10800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600"/>
              </a:spcAft>
              <a:buClrTx/>
              <a:buSzTx/>
              <a:buFontTx/>
              <a:buNone/>
            </a:pPr>
            <a:r>
              <a:rPr kumimoji="0" lang="en-US" altLang="en-US" sz="1100" b="1" i="0" u="none" strike="noStrike" cap="none" normalizeH="0" baseline="0" dirty="0">
                <a:ln>
                  <a:noFill/>
                </a:ln>
                <a:solidFill>
                  <a:srgbClr val="000000"/>
                </a:solidFill>
                <a:effectLst/>
                <a:latin typeface="Letters for Learners"/>
                <a:ea typeface="Calibri" panose="020F0502020204030204" pitchFamily="34" charset="0"/>
                <a:cs typeface="Times New Roman" panose="02020603050405020304" pitchFamily="18" charset="0"/>
              </a:rPr>
              <a:t>PHONICS AND READING</a:t>
            </a:r>
          </a:p>
          <a:p>
            <a:pPr marL="0" marR="0" lvl="0" indent="0" algn="l" defTabSz="914400" rtl="0" eaLnBrk="0" fontAlgn="base" latinLnBrk="0" hangingPunct="0">
              <a:lnSpc>
                <a:spcPct val="100000"/>
              </a:lnSpc>
              <a:spcBef>
                <a:spcPct val="0"/>
              </a:spcBef>
              <a:spcAft>
                <a:spcPts val="600"/>
              </a:spcAft>
              <a:buClrTx/>
              <a:buSzTx/>
              <a:buFontTx/>
              <a:buNone/>
            </a:pPr>
            <a:r>
              <a:rPr kumimoji="0" lang="en-US" altLang="en-US" sz="1100" i="0" u="none" strike="noStrike" cap="none" normalizeH="0" baseline="0" dirty="0">
                <a:ln>
                  <a:noFill/>
                </a:ln>
                <a:solidFill>
                  <a:srgbClr val="000000"/>
                </a:solidFill>
                <a:effectLst/>
                <a:latin typeface="Letters for Learners"/>
                <a:ea typeface="Calibri" panose="020F0502020204030204" pitchFamily="34" charset="0"/>
                <a:cs typeface="Times New Roman" panose="02020603050405020304" pitchFamily="18" charset="0"/>
              </a:rPr>
              <a:t>Children will continue </a:t>
            </a:r>
            <a:r>
              <a:rPr lang="en-US" altLang="en-US" sz="1100" dirty="0">
                <a:solidFill>
                  <a:srgbClr val="000000"/>
                </a:solidFill>
                <a:latin typeface="Letters for Learners"/>
                <a:ea typeface="Calibri" panose="020F0502020204030204" pitchFamily="34" charset="0"/>
                <a:cs typeface="Times New Roman" panose="02020603050405020304" pitchFamily="18" charset="0"/>
              </a:rPr>
              <a:t>to </a:t>
            </a:r>
            <a:r>
              <a:rPr kumimoji="0" lang="en-US" altLang="en-US" sz="1100" i="0" u="none" strike="noStrike" cap="none" normalizeH="0" baseline="0" dirty="0">
                <a:ln>
                  <a:noFill/>
                </a:ln>
                <a:solidFill>
                  <a:srgbClr val="000000"/>
                </a:solidFill>
                <a:effectLst/>
                <a:latin typeface="Letters for Learners"/>
                <a:ea typeface="Calibri" panose="020F0502020204030204" pitchFamily="34" charset="0"/>
                <a:cs typeface="Times New Roman" panose="02020603050405020304" pitchFamily="18" charset="0"/>
              </a:rPr>
              <a:t>develop their phonics knowledge using Read Write </a:t>
            </a:r>
            <a:br>
              <a:rPr kumimoji="0" lang="en-US" altLang="en-US" sz="1100" i="0" u="none" strike="noStrike" cap="none" normalizeH="0" baseline="0" dirty="0">
                <a:ln>
                  <a:noFill/>
                </a:ln>
                <a:solidFill>
                  <a:srgbClr val="000000"/>
                </a:solidFill>
                <a:effectLst/>
                <a:latin typeface="Letters for Learners"/>
                <a:ea typeface="Calibri" panose="020F0502020204030204" pitchFamily="34" charset="0"/>
                <a:cs typeface="Times New Roman" panose="02020603050405020304" pitchFamily="18" charset="0"/>
              </a:rPr>
            </a:br>
            <a:r>
              <a:rPr kumimoji="0" lang="en-US" altLang="en-US" sz="1100" i="0" u="none" strike="noStrike" cap="none" normalizeH="0" baseline="0" dirty="0">
                <a:ln>
                  <a:noFill/>
                </a:ln>
                <a:solidFill>
                  <a:srgbClr val="000000"/>
                </a:solidFill>
                <a:effectLst/>
                <a:latin typeface="Letters for Learners"/>
                <a:ea typeface="Calibri" panose="020F0502020204030204" pitchFamily="34" charset="0"/>
                <a:cs typeface="Times New Roman" panose="02020603050405020304" pitchFamily="18" charset="0"/>
              </a:rPr>
              <a:t>Inc., aligned  with their skills and development. They are taught in small, </a:t>
            </a:r>
            <a:br>
              <a:rPr kumimoji="0" lang="en-US" altLang="en-US" sz="1100" i="0" u="none" strike="noStrike" cap="none" normalizeH="0" baseline="0" dirty="0">
                <a:ln>
                  <a:noFill/>
                </a:ln>
                <a:solidFill>
                  <a:srgbClr val="000000"/>
                </a:solidFill>
                <a:effectLst/>
                <a:latin typeface="Letters for Learners"/>
                <a:ea typeface="Calibri" panose="020F0502020204030204" pitchFamily="34" charset="0"/>
                <a:cs typeface="Times New Roman" panose="02020603050405020304" pitchFamily="18" charset="0"/>
              </a:rPr>
            </a:br>
            <a:r>
              <a:rPr kumimoji="0" lang="en-US" altLang="en-US" sz="1100" i="0" u="none" strike="noStrike" cap="none" normalizeH="0" baseline="0" dirty="0">
                <a:ln>
                  <a:noFill/>
                </a:ln>
                <a:solidFill>
                  <a:srgbClr val="000000"/>
                </a:solidFill>
                <a:effectLst/>
                <a:latin typeface="Letters for Learners"/>
                <a:ea typeface="Calibri" panose="020F0502020204030204" pitchFamily="34" charset="0"/>
                <a:cs typeface="Times New Roman" panose="02020603050405020304" pitchFamily="18" charset="0"/>
              </a:rPr>
              <a:t>differentiated groups to match their level and pace.</a:t>
            </a:r>
            <a:endParaRPr lang="en-US" altLang="en-US" sz="1100" dirty="0">
              <a:solidFill>
                <a:srgbClr val="000000"/>
              </a:solidFill>
              <a:latin typeface="Letters for Learners"/>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ts val="600"/>
              </a:spcAft>
              <a:buClrTx/>
              <a:buSzTx/>
              <a:buFontTx/>
              <a:buNone/>
              <a:tabLst/>
            </a:pPr>
            <a:r>
              <a:rPr kumimoji="0" lang="en-US" altLang="en-US" sz="1100" i="0" u="none" strike="noStrike" cap="none" normalizeH="0" baseline="0" dirty="0">
                <a:ln>
                  <a:noFill/>
                </a:ln>
                <a:solidFill>
                  <a:srgbClr val="000000"/>
                </a:solidFill>
                <a:effectLst/>
                <a:latin typeface="Letters for Learners"/>
                <a:ea typeface="Calibri" panose="020F0502020204030204" pitchFamily="34" charset="0"/>
                <a:cs typeface="Times New Roman" panose="02020603050405020304" pitchFamily="18" charset="0"/>
              </a:rPr>
              <a:t>Half-termly assessments will continue to inform progression, making sure children are always in the correct teaching group for their level. We hear the children read three times a week, one Read Write Inc. book linked to their current phonics level and two books at their current book band level.   </a:t>
            </a:r>
            <a:endParaRPr kumimoji="0" lang="en-US" altLang="en-US" sz="60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ts val="60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2079" name="Picture 31" descr="Literacy | Parley First School">
            <a:extLst>
              <a:ext uri="{FF2B5EF4-FFF2-40B4-BE49-F238E27FC236}">
                <a16:creationId xmlns:a16="http://schemas.microsoft.com/office/drawing/2014/main" id="{270987DA-B68A-6CF7-F401-51F1C113927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73299" y="1321388"/>
            <a:ext cx="1394916" cy="460054"/>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5" descr="Reading cartoon bee">
            <a:extLst>
              <a:ext uri="{FF2B5EF4-FFF2-40B4-BE49-F238E27FC236}">
                <a16:creationId xmlns:a16="http://schemas.microsoft.com/office/drawing/2014/main" id="{23E73F9E-3BE4-18A6-BD8A-FF7871AC037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1407" y="60330"/>
            <a:ext cx="640238" cy="851433"/>
          </a:xfrm>
          <a:prstGeom prst="rect">
            <a:avLst/>
          </a:prstGeom>
        </p:spPr>
      </p:pic>
      <p:pic>
        <p:nvPicPr>
          <p:cNvPr id="28" name="Picture 27" descr="Cartoon bee with pencil">
            <a:extLst>
              <a:ext uri="{FF2B5EF4-FFF2-40B4-BE49-F238E27FC236}">
                <a16:creationId xmlns:a16="http://schemas.microsoft.com/office/drawing/2014/main" id="{1F8BBA5A-F829-A1E7-B46F-6A9485BE9C0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970858" y="40744"/>
            <a:ext cx="793230" cy="851434"/>
          </a:xfrm>
          <a:prstGeom prst="rect">
            <a:avLst/>
          </a:prstGeom>
        </p:spPr>
      </p:pic>
      <p:grpSp>
        <p:nvGrpSpPr>
          <p:cNvPr id="36" name="Group 35">
            <a:extLst>
              <a:ext uri="{FF2B5EF4-FFF2-40B4-BE49-F238E27FC236}">
                <a16:creationId xmlns:a16="http://schemas.microsoft.com/office/drawing/2014/main" id="{012A45B8-5A5C-2207-897F-D474447982B6}"/>
              </a:ext>
            </a:extLst>
          </p:cNvPr>
          <p:cNvGrpSpPr/>
          <p:nvPr/>
        </p:nvGrpSpPr>
        <p:grpSpPr>
          <a:xfrm>
            <a:off x="377156" y="2799115"/>
            <a:ext cx="5953005" cy="1829844"/>
            <a:chOff x="377156" y="2890555"/>
            <a:chExt cx="5953005" cy="1829844"/>
          </a:xfrm>
        </p:grpSpPr>
        <p:grpSp>
          <p:nvGrpSpPr>
            <p:cNvPr id="31" name="Group 30">
              <a:extLst>
                <a:ext uri="{FF2B5EF4-FFF2-40B4-BE49-F238E27FC236}">
                  <a16:creationId xmlns:a16="http://schemas.microsoft.com/office/drawing/2014/main" id="{84A8DCE8-5485-28DD-2BC4-377691E135C9}"/>
                </a:ext>
              </a:extLst>
            </p:cNvPr>
            <p:cNvGrpSpPr/>
            <p:nvPr/>
          </p:nvGrpSpPr>
          <p:grpSpPr>
            <a:xfrm>
              <a:off x="1267695" y="2992399"/>
              <a:ext cx="5062466" cy="1728000"/>
              <a:chOff x="1318456" y="2693758"/>
              <a:chExt cx="5062466" cy="1979614"/>
            </a:xfrm>
          </p:grpSpPr>
          <p:sp>
            <p:nvSpPr>
              <p:cNvPr id="8" name="Arrow: Pentagon 19">
                <a:extLst>
                  <a:ext uri="{FF2B5EF4-FFF2-40B4-BE49-F238E27FC236}">
                    <a16:creationId xmlns:a16="http://schemas.microsoft.com/office/drawing/2014/main" id="{7AABC440-F436-8B99-C60B-31D323C5B594}"/>
                  </a:ext>
                </a:extLst>
              </p:cNvPr>
              <p:cNvSpPr>
                <a:spLocks noChangeArrowheads="1"/>
              </p:cNvSpPr>
              <p:nvPr/>
            </p:nvSpPr>
            <p:spPr bwMode="auto">
              <a:xfrm>
                <a:off x="2305881" y="2693759"/>
                <a:ext cx="4075041" cy="1979613"/>
              </a:xfrm>
              <a:prstGeom prst="homePlate">
                <a:avLst>
                  <a:gd name="adj" fmla="val 0"/>
                </a:avLst>
              </a:prstGeom>
              <a:solidFill>
                <a:srgbClr val="BDD6EE"/>
              </a:solidFill>
              <a:ln>
                <a:noFill/>
              </a:ln>
              <a:extLs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ts val="900"/>
                  </a:spcAft>
                  <a:buClrTx/>
                  <a:buSzTx/>
                  <a:buFontTx/>
                  <a:buNone/>
                  <a:tabLst/>
                </a:pPr>
                <a:r>
                  <a:rPr lang="en-GB" altLang="en-US" sz="1200" b="1" dirty="0">
                    <a:solidFill>
                      <a:srgbClr val="000000"/>
                    </a:solidFill>
                    <a:latin typeface="Calibri" panose="020F0502020204030204" pitchFamily="34" charset="0"/>
                    <a:ea typeface="Calibri" panose="020F0502020204030204" pitchFamily="34" charset="0"/>
                    <a:cs typeface="Calibri" panose="020F0502020204030204" pitchFamily="34" charset="0"/>
                  </a:rPr>
                  <a:t>Yeti and the Bird</a:t>
                </a:r>
                <a:r>
                  <a:rPr kumimoji="0" lang="en-GB" altLang="en-US" sz="1200" b="1" i="0" u="none" strike="noStrike" cap="none" normalizeH="0" baseline="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 by Nadia Shireen </a:t>
                </a:r>
                <a:endParaRPr kumimoji="0" lang="en-GB" altLang="en-US" sz="1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ts val="900"/>
                  </a:spcAft>
                  <a:buClrTx/>
                  <a:buSzTx/>
                  <a:buFontTx/>
                  <a:buNone/>
                  <a:tabLst/>
                </a:pPr>
                <a:r>
                  <a:rPr lang="en-US" altLang="en-US" sz="1100" dirty="0">
                    <a:solidFill>
                      <a:srgbClr val="000000"/>
                    </a:solidFill>
                    <a:latin typeface="Calibri" panose="020F0502020204030204" pitchFamily="34" charset="0"/>
                    <a:ea typeface="Calibri" panose="020F0502020204030204" pitchFamily="34" charset="0"/>
                    <a:cs typeface="Calibri" panose="020F0502020204030204" pitchFamily="34" charset="0"/>
                  </a:rPr>
                  <a:t>This is a beautiful tale of forming unlikely friendships with others from different worlds. The text has strong PSHE links, exploring friendship and how we form new relationships with others. The book also has solid links to geography as different landscapes are explored. K</a:t>
                </a:r>
                <a:r>
                  <a:rPr kumimoji="0" lang="en-US" altLang="en-US" sz="1100" i="0" u="none" strike="noStrike" cap="none" normalizeH="0" baseline="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ey</a:t>
                </a:r>
                <a:r>
                  <a:rPr kumimoji="0" lang="en-US" altLang="en-US" sz="1100" b="0" i="0" u="none" strike="noStrike" cap="none" normalizeH="0" baseline="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 writing skills for the first half-term include </a:t>
                </a:r>
                <a:r>
                  <a:rPr lang="en-US" altLang="en-US" sz="1100" dirty="0">
                    <a:solidFill>
                      <a:srgbClr val="000000"/>
                    </a:solidFill>
                    <a:latin typeface="Calibri" panose="020F0502020204030204" pitchFamily="34" charset="0"/>
                    <a:ea typeface="Calibri" panose="020F0502020204030204" pitchFamily="34" charset="0"/>
                    <a:cs typeface="Calibri" panose="020F0502020204030204" pitchFamily="34" charset="0"/>
                  </a:rPr>
                  <a:t>writing in the third person and in the past tense, using adverbs to sequence sentences and using conjunctions to write compound sentences.</a:t>
                </a:r>
                <a:r>
                  <a:rPr kumimoji="0" lang="en-US" altLang="en-US" sz="1100" b="0" i="0" u="none" strike="noStrike" cap="none" normalizeH="0" baseline="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kumimoji="0" lang="en-GB" altLang="en-US" sz="1100" b="0" i="0" u="none" strike="noStrike" cap="none" normalizeH="0" baseline="0" dirty="0">
                  <a:ln>
                    <a:noFill/>
                  </a:ln>
                  <a:solidFill>
                    <a:schemeClr val="tx1"/>
                  </a:solidFill>
                  <a:effectLst/>
                </a:endParaRPr>
              </a:p>
            </p:txBody>
          </p:sp>
          <p:sp>
            <p:nvSpPr>
              <p:cNvPr id="29" name="Isosceles Triangle 28">
                <a:extLst>
                  <a:ext uri="{FF2B5EF4-FFF2-40B4-BE49-F238E27FC236}">
                    <a16:creationId xmlns:a16="http://schemas.microsoft.com/office/drawing/2014/main" id="{F4F17CCD-5AE2-617C-F347-1C12A797442C}"/>
                  </a:ext>
                </a:extLst>
              </p:cNvPr>
              <p:cNvSpPr/>
              <p:nvPr/>
            </p:nvSpPr>
            <p:spPr>
              <a:xfrm rot="16200000">
                <a:off x="822362" y="3189852"/>
                <a:ext cx="1979613" cy="987426"/>
              </a:xfrm>
              <a:prstGeom prst="triangle">
                <a:avLst/>
              </a:prstGeom>
              <a:solidFill>
                <a:srgbClr val="BDD6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4" name="Picture 13">
              <a:extLst>
                <a:ext uri="{FF2B5EF4-FFF2-40B4-BE49-F238E27FC236}">
                  <a16:creationId xmlns:a16="http://schemas.microsoft.com/office/drawing/2014/main" id="{F5195297-A909-5FEF-696B-33D43B23A374}"/>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bwMode="auto">
            <a:xfrm rot="20942179">
              <a:off x="377156" y="3046439"/>
              <a:ext cx="1352107" cy="1532387"/>
            </a:xfrm>
            <a:prstGeom prst="rect">
              <a:avLst/>
            </a:prstGeom>
            <a:noFill/>
            <a:ln>
              <a:noFill/>
            </a:ln>
            <a:effectLst>
              <a:outerShdw blurRad="50800" dist="38100" dir="2700000" algn="tl" rotWithShape="0">
                <a:prstClr val="black">
                  <a:alpha val="40000"/>
                </a:prstClr>
              </a:outerShdw>
            </a:effectLst>
          </p:spPr>
        </p:pic>
        <p:pic>
          <p:nvPicPr>
            <p:cNvPr id="2064" name="Picture 16" descr="Literacy Tree">
              <a:extLst>
                <a:ext uri="{FF2B5EF4-FFF2-40B4-BE49-F238E27FC236}">
                  <a16:creationId xmlns:a16="http://schemas.microsoft.com/office/drawing/2014/main" id="{F575774E-EE3F-7BEC-B3CF-BD05D166710D}"/>
                </a:ext>
              </a:extLst>
            </p:cNvPr>
            <p:cNvPicPr>
              <a:picLocks noChangeAspect="1" noChangeArrowheads="1"/>
            </p:cNvPicPr>
            <p:nvPr/>
          </p:nvPicPr>
          <p:blipFill>
            <a:blip r:embed="rId9" r:link="rId10">
              <a:extLst>
                <a:ext uri="{28A0092B-C50C-407E-A947-70E740481C1C}">
                  <a14:useLocalDpi xmlns:a14="http://schemas.microsoft.com/office/drawing/2010/main" val="0"/>
                </a:ext>
              </a:extLst>
            </a:blip>
            <a:srcRect/>
            <a:stretch>
              <a:fillRect/>
            </a:stretch>
          </p:blipFill>
          <p:spPr bwMode="auto">
            <a:xfrm>
              <a:off x="5470326" y="2890555"/>
              <a:ext cx="772198" cy="408138"/>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3" name="Group 32">
            <a:extLst>
              <a:ext uri="{FF2B5EF4-FFF2-40B4-BE49-F238E27FC236}">
                <a16:creationId xmlns:a16="http://schemas.microsoft.com/office/drawing/2014/main" id="{3B305598-2025-573D-21C8-1487BA5ADC71}"/>
              </a:ext>
            </a:extLst>
          </p:cNvPr>
          <p:cNvGrpSpPr/>
          <p:nvPr/>
        </p:nvGrpSpPr>
        <p:grpSpPr>
          <a:xfrm>
            <a:off x="201407" y="4879917"/>
            <a:ext cx="5317539" cy="1836000"/>
            <a:chOff x="201406" y="4726171"/>
            <a:chExt cx="5317539" cy="1979613"/>
          </a:xfrm>
        </p:grpSpPr>
        <p:sp>
          <p:nvSpPr>
            <p:cNvPr id="9" name="Arrow: Pentagon 20">
              <a:extLst>
                <a:ext uri="{FF2B5EF4-FFF2-40B4-BE49-F238E27FC236}">
                  <a16:creationId xmlns:a16="http://schemas.microsoft.com/office/drawing/2014/main" id="{AFA2F3B1-5FC7-C04F-8C1F-483E59189EA2}"/>
                </a:ext>
              </a:extLst>
            </p:cNvPr>
            <p:cNvSpPr>
              <a:spLocks noChangeArrowheads="1"/>
            </p:cNvSpPr>
            <p:nvPr/>
          </p:nvSpPr>
          <p:spPr bwMode="auto">
            <a:xfrm>
              <a:off x="201406" y="4735485"/>
              <a:ext cx="4349232" cy="1953946"/>
            </a:xfrm>
            <a:prstGeom prst="homePlate">
              <a:avLst>
                <a:gd name="adj" fmla="val 0"/>
              </a:avLst>
            </a:prstGeom>
            <a:solidFill>
              <a:srgbClr val="BDD6EE"/>
            </a:solidFill>
            <a:ln>
              <a:noFill/>
            </a:ln>
            <a:extLs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ts val="900"/>
                </a:spcAft>
                <a:buClrTx/>
                <a:buSzTx/>
                <a:buFontTx/>
                <a:buNone/>
                <a:tabLst/>
              </a:pPr>
              <a:r>
                <a:rPr lang="en-GB" altLang="en-US" sz="1200"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Lost and Found</a:t>
              </a:r>
              <a:r>
                <a:rPr kumimoji="0" lang="en-GB" altLang="en-US" sz="1200" b="1" i="0" u="none" strike="noStrike" cap="none" normalizeH="0" baseline="0" dirty="0">
                  <a:ln>
                    <a:noFill/>
                  </a:ln>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by </a:t>
              </a:r>
              <a:r>
                <a:rPr lang="en-GB" altLang="en-US" sz="1200"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Oliver Jeffers</a:t>
              </a:r>
              <a:endParaRPr kumimoji="0" lang="en-GB" altLang="en-US" sz="1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ts val="900"/>
                </a:spcAft>
                <a:buClrTx/>
                <a:buSzTx/>
                <a:buFontTx/>
                <a:buNone/>
                <a:tabLst/>
              </a:pPr>
              <a:r>
                <a:rPr lang="en-US" altLang="en-US" sz="1100" dirty="0">
                  <a:solidFill>
                    <a:srgbClr val="000000"/>
                  </a:solidFill>
                  <a:latin typeface="Letters for Learners"/>
                  <a:ea typeface="Calibri" panose="020F0502020204030204" pitchFamily="34" charset="0"/>
                  <a:cs typeface="Times New Roman" panose="02020603050405020304" pitchFamily="18" charset="0"/>
                </a:rPr>
                <a:t>There once was a boy….and one day a penguin arrives on his doorstep. The boy decides the penguin must be lost and tries to return him. This lovely tale of an unlikely friendship provides the opportunity to discuss issues around friendship as well as making links to geography. Activities to develop literacy skills include creating ‘found’ tags for other lost animals, retelling the story in their own words, writing a sequence of instructions using consistent tense and writing their own lost and found story</a:t>
              </a:r>
              <a:r>
                <a:rPr kumimoji="0" lang="en-US" altLang="en-US" sz="1100" b="0" i="0" u="none" strike="noStrike" cap="none" normalizeH="0" baseline="0" dirty="0">
                  <a:ln>
                    <a:noFill/>
                  </a:ln>
                  <a:solidFill>
                    <a:srgbClr val="000000"/>
                  </a:solidFill>
                  <a:effectLst/>
                  <a:latin typeface="Letters for Learners"/>
                  <a:ea typeface="Calibri" panose="020F0502020204030204" pitchFamily="34" charset="0"/>
                  <a:cs typeface="Times New Roman" panose="02020603050405020304" pitchFamily="18" charset="0"/>
                </a:rPr>
                <a:t> .</a:t>
              </a:r>
              <a:endParaRPr kumimoji="0" lang="en-GB" altLang="en-US" sz="1100" b="0" i="0" u="none" strike="noStrike" cap="none" normalizeH="0" baseline="0" dirty="0">
                <a:ln>
                  <a:noFill/>
                </a:ln>
                <a:solidFill>
                  <a:schemeClr val="tx1"/>
                </a:solidFill>
                <a:effectLst/>
                <a:latin typeface="Arial" panose="020B0604020202020204" pitchFamily="34" charset="0"/>
              </a:endParaRPr>
            </a:p>
          </p:txBody>
        </p:sp>
        <p:sp>
          <p:nvSpPr>
            <p:cNvPr id="32" name="Isosceles Triangle 31">
              <a:extLst>
                <a:ext uri="{FF2B5EF4-FFF2-40B4-BE49-F238E27FC236}">
                  <a16:creationId xmlns:a16="http://schemas.microsoft.com/office/drawing/2014/main" id="{51CC8026-C5A7-D0AB-D520-E95142F06E8F}"/>
                </a:ext>
              </a:extLst>
            </p:cNvPr>
            <p:cNvSpPr/>
            <p:nvPr/>
          </p:nvSpPr>
          <p:spPr>
            <a:xfrm rot="5400000">
              <a:off x="4035425" y="5222265"/>
              <a:ext cx="1979613" cy="987426"/>
            </a:xfrm>
            <a:prstGeom prst="triangle">
              <a:avLst/>
            </a:prstGeom>
            <a:solidFill>
              <a:srgbClr val="BDD6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049" name="Picture 1">
            <a:extLst>
              <a:ext uri="{FF2B5EF4-FFF2-40B4-BE49-F238E27FC236}">
                <a16:creationId xmlns:a16="http://schemas.microsoft.com/office/drawing/2014/main" id="{714A353D-9410-A1C6-5EB8-F7360C03398C}"/>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t="7237" b="76302"/>
          <a:stretch>
            <a:fillRect/>
          </a:stretch>
        </p:blipFill>
        <p:spPr bwMode="auto">
          <a:xfrm>
            <a:off x="6632761" y="2553831"/>
            <a:ext cx="1252538" cy="268287"/>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a:extLst>
              <a:ext uri="{FF2B5EF4-FFF2-40B4-BE49-F238E27FC236}">
                <a16:creationId xmlns:a16="http://schemas.microsoft.com/office/drawing/2014/main" id="{7B7158A8-0854-09EB-15DB-D5241ED623F2}"/>
              </a:ext>
            </a:extLst>
          </p:cNvPr>
          <p:cNvPicPr>
            <a:picLocks noChangeAspect="1"/>
          </p:cNvPicPr>
          <p:nvPr/>
        </p:nvPicPr>
        <p:blipFill>
          <a:blip r:embed="rId12">
            <a:extLst>
              <a:ext uri="{28A0092B-C50C-407E-A947-70E740481C1C}">
                <a14:useLocalDpi xmlns:a14="http://schemas.microsoft.com/office/drawing/2010/main" val="0"/>
              </a:ext>
            </a:extLst>
          </a:blip>
          <a:srcRect/>
          <a:stretch/>
        </p:blipFill>
        <p:spPr bwMode="auto">
          <a:xfrm rot="371635">
            <a:off x="4851918" y="5150530"/>
            <a:ext cx="1410944" cy="1449077"/>
          </a:xfrm>
          <a:prstGeom prst="rect">
            <a:avLst/>
          </a:prstGeom>
          <a:noFill/>
          <a:ln>
            <a:noFill/>
          </a:ln>
          <a:effectLst>
            <a:outerShdw blurRad="50800" dist="38100" dir="2700000" algn="tl" rotWithShape="0">
              <a:prstClr val="black">
                <a:alpha val="40000"/>
              </a:prstClr>
            </a:outerShdw>
          </a:effectLst>
        </p:spPr>
      </p:pic>
      <p:pic>
        <p:nvPicPr>
          <p:cNvPr id="35" name="Picture 16" descr="Literacy Tree">
            <a:extLst>
              <a:ext uri="{FF2B5EF4-FFF2-40B4-BE49-F238E27FC236}">
                <a16:creationId xmlns:a16="http://schemas.microsoft.com/office/drawing/2014/main" id="{21493A40-BE3E-A0E2-5DD5-87342C795110}"/>
              </a:ext>
            </a:extLst>
          </p:cNvPr>
          <p:cNvPicPr>
            <a:picLocks noChangeAspect="1" noChangeArrowheads="1"/>
          </p:cNvPicPr>
          <p:nvPr/>
        </p:nvPicPr>
        <p:blipFill>
          <a:blip r:embed="rId9" r:link="rId10">
            <a:extLst>
              <a:ext uri="{28A0092B-C50C-407E-A947-70E740481C1C}">
                <a14:useLocalDpi xmlns:a14="http://schemas.microsoft.com/office/drawing/2010/main" val="0"/>
              </a:ext>
            </a:extLst>
          </a:blip>
          <a:srcRect/>
          <a:stretch>
            <a:fillRect/>
          </a:stretch>
        </p:blipFill>
        <p:spPr bwMode="auto">
          <a:xfrm>
            <a:off x="3789095" y="4766935"/>
            <a:ext cx="772198" cy="4081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30553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 2013 - 2022</Template>
  <TotalTime>326</TotalTime>
  <Words>468</Words>
  <Application>Microsoft Macintosh PowerPoint</Application>
  <PresentationFormat>A4 Paper (210x297 mm)</PresentationFormat>
  <Paragraphs>21</Paragraphs>
  <Slides>1</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vt:i4>
      </vt:variant>
    </vt:vector>
  </HeadingPairs>
  <TitlesOfParts>
    <vt:vector size="9" baseType="lpstr">
      <vt:lpstr>Arial</vt:lpstr>
      <vt:lpstr>Bimbo</vt:lpstr>
      <vt:lpstr>Calibri</vt:lpstr>
      <vt:lpstr>Calibri Light</vt:lpstr>
      <vt:lpstr>Dreaming Outloud Pro</vt:lpstr>
      <vt:lpstr>Letters for Learners</vt:lpstr>
      <vt:lpstr>Wingdings</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Simon Gottschalk</dc:creator>
  <cp:lastModifiedBy>Helen Gottschalk</cp:lastModifiedBy>
  <cp:revision>4</cp:revision>
  <dcterms:created xsi:type="dcterms:W3CDTF">2024-09-08T09:21:33Z</dcterms:created>
  <dcterms:modified xsi:type="dcterms:W3CDTF">2025-03-19T15:42:56Z</dcterms:modified>
</cp:coreProperties>
</file>